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5" r:id="rId2"/>
    <p:sldId id="286" r:id="rId3"/>
    <p:sldId id="256" r:id="rId4"/>
    <p:sldId id="257" r:id="rId5"/>
    <p:sldId id="288" r:id="rId6"/>
    <p:sldId id="289" r:id="rId7"/>
    <p:sldId id="290" r:id="rId8"/>
    <p:sldId id="259" r:id="rId9"/>
    <p:sldId id="291" r:id="rId10"/>
    <p:sldId id="292" r:id="rId11"/>
    <p:sldId id="293" r:id="rId12"/>
    <p:sldId id="260" r:id="rId13"/>
    <p:sldId id="261" r:id="rId14"/>
    <p:sldId id="294" r:id="rId15"/>
    <p:sldId id="262" r:id="rId16"/>
    <p:sldId id="295" r:id="rId17"/>
    <p:sldId id="263" r:id="rId18"/>
    <p:sldId id="264" r:id="rId19"/>
    <p:sldId id="296" r:id="rId20"/>
    <p:sldId id="297" r:id="rId21"/>
    <p:sldId id="266" r:id="rId22"/>
    <p:sldId id="299" r:id="rId23"/>
    <p:sldId id="267" r:id="rId24"/>
    <p:sldId id="268" r:id="rId25"/>
    <p:sldId id="269" r:id="rId26"/>
    <p:sldId id="271" r:id="rId27"/>
    <p:sldId id="302" r:id="rId28"/>
    <p:sldId id="274" r:id="rId29"/>
    <p:sldId id="277" r:id="rId30"/>
    <p:sldId id="303" r:id="rId31"/>
    <p:sldId id="278" r:id="rId32"/>
    <p:sldId id="279" r:id="rId33"/>
    <p:sldId id="280" r:id="rId34"/>
    <p:sldId id="281" r:id="rId35"/>
    <p:sldId id="28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00EF1F-7BAD-40F8-AD78-4EF65A5FBD7A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71256E3-875F-4F9C-891D-FE7BB748A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391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17104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1369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79547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88943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0711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26226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563515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22443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052360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18473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09758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3204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741584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9341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1205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21976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0266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82538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4804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6355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69128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5696-710C-4A11-B943-52DFA0602065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D78EF-BC19-406C-927A-32DE8AFD8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792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1563-79DD-40FF-95DF-5BDDDE2AC7C6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60FA-4A3C-474B-A2B8-7F65845F6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549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05E0-EF1C-4909-B4F3-462803148E4D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C464E-1D69-4E67-A1EB-3C1E67E9C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80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A3C7-044C-4BB6-8B5D-3547CD4EC891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8E8E6-B338-4200-B4FC-0F8551F1A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122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485A-5054-4C3B-BE5D-A522B5DE81DA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19E7-DBAC-40B5-B90D-34472CC1F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799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E814-E328-453B-9634-947138D0C7B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2C178-2F1C-4014-9C97-0A4A94F58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969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285A-2FA3-4EA6-BA9D-ABB9393A3ADC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700EA-C120-49B0-BA15-445B8CD91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3061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63C1-40E9-46A4-8F13-712FD554635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8D43-F18F-41D3-A9BB-F2E0BF227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13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69A5-32F9-4007-ADD2-9DA72413506F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13940-AC05-49A8-9F54-1A81D1F4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29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1BA2-404B-4EA7-A5A2-CA5E6D3A9106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D7A92-E432-4971-B36A-C0BA22F56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784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DD29-514D-4C3F-B0C4-A47F02A24A8C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1DAD0-F75D-4808-9B3B-4873A860A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862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0CB2C-888D-4CBB-953F-77AEF149339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7E43B10-7A06-433C-81C1-45D1A0357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lhall.mass.edu/centapp/oh/story.do?shortName=loving191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tlex.com/ArtLex/a/african_american_4.html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ghton-international.com/sectors/power-generation/hydro-powe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istspeaker.com/2008/08/a-study-of-women-inventors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iecanal.org/lock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estofbooks.com/home-improvement/woodworking/Elements-of-Woodwork/Chapter-II-Lumbering-And-Varieties-Of-Wood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vwma.dst.ca.us/conservation/agriculture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duca.eu/quick_tour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ristmi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ngiq.com/mining/articles/5-strategies-to-achieve-safety-on-your-mine-site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ick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ubscoutpack788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intageephemera.blogspot.com/2011/01/fashion-plate-ladies-shirt-waist-1894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dirks.com/p704354399/h17582A02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nsselaerplateaulife.blogspot.com/2012/01/early-toll-road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king.ohiotrail.com/fortloramie/lake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mp.lbl.gov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0CAYQjB0&amp;url=http://www.james-caan.com/&amp;ei=MmxaVLWbJ4uiyATiyIGYDA&amp;psig=AFQjCNHbZKEYbEp7Qda0namU0yUWDB04Vg&amp;ust=141529814049088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lib.lehigh.edu/cdm4/beyond_viewer.php?DMTHUMB=1&amp;ptr=08124&amp;searchworks=cat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-london.co.uk/lnx/services/Access_to_Finance.as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96910" y="1905000"/>
            <a:ext cx="8610600" cy="3985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uarto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Grado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Unidad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</a:t>
            </a:r>
            <a:endParaRPr lang="en-US" alt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  <a:defRPr/>
            </a:pPr>
            <a:r>
              <a:rPr lang="en-US" sz="5400" dirty="0" err="1">
                <a:solidFill>
                  <a:srgbClr val="0070C0"/>
                </a:solidFill>
                <a:latin typeface="Arial" charset="0"/>
              </a:rPr>
              <a:t>Glosario</a:t>
            </a:r>
            <a:r>
              <a:rPr lang="en-US" sz="5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charset="0"/>
              </a:rPr>
              <a:t>ilustrado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Cambios llegan a </a:t>
            </a:r>
            <a:r>
              <a:rPr lang="en-US" alt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estado</a:t>
            </a:r>
            <a:r>
              <a:rPr lang="en-US" alt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de Nueva York</a:t>
            </a:r>
            <a:endParaRPr lang="en-US" alt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85725"/>
            <a:ext cx="762000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9400" y="1219200"/>
            <a:ext cx="33528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b="1" dirty="0"/>
              <a:t>Gran Migración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267200" cy="365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7086600" y="5105400"/>
            <a:ext cx="182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www.memorialhall.mass.edu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19100" y="53213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el movimiento de millones de Afro-americanos del sur al norte, oeste y medio-oeste de los Estados Unidos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/>
              <a:t>Renacimiento de Harlem </a:t>
            </a:r>
            <a:endParaRPr lang="en-US" b="1" dirty="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981200"/>
            <a:ext cx="1714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38" y="2001838"/>
            <a:ext cx="3074987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311275"/>
            <a:ext cx="2973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52400" y="4800600"/>
            <a:ext cx="8397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las expresiones culturales nuevas de la cultura Afro-americana que se desarrollaron a través de las áreas urbanas  del noreste y medio-oeste de los Estados Unidos 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7924800" y="3849688"/>
            <a:ext cx="167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5"/>
              </a:rPr>
              <a:t>www.artlex.com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 smtClean="0"/>
              <a:t>herencia</a:t>
            </a:r>
            <a:endParaRPr lang="en-US" altLang="en-US" sz="2000" b="1" dirty="0">
              <a:latin typeface="Comic Sans MS" pitchFamily="66" charset="0"/>
            </a:endParaRPr>
          </a:p>
        </p:txBody>
      </p:sp>
      <p:pic>
        <p:nvPicPr>
          <p:cNvPr id="19459" name="Picture 2" descr="http://www.wkiff.com/images/family_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857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treeful.com/FamilyTree/images/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857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15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200" dirty="0">
                <a:latin typeface="+mn-lt"/>
              </a:rPr>
              <a:t>algo obtenido de generaciones o cultura del pasado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438400" y="3810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tierra natal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21507" name="Picture 2" descr="http://www.mapsofworld.com/images/world-continents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117600"/>
            <a:ext cx="6223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533400" y="548640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tierra en donde nace una persona</a:t>
            </a:r>
            <a:endParaRPr lang="en-US" altLang="en-US" sz="2800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59212" y="3765328"/>
          <a:ext cx="1425575" cy="187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57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200" dirty="0">
                          <a:effectLst/>
                        </a:rPr>
                        <a:t>tierra natal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59212" y="3765328"/>
          <a:ext cx="1425575" cy="187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57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200" dirty="0">
                          <a:effectLst/>
                        </a:rPr>
                        <a:t>tierra natal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59212" y="3765328"/>
          <a:ext cx="1425575" cy="187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57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200" dirty="0">
                          <a:effectLst/>
                        </a:rPr>
                        <a:t>tierra natal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59212" y="3765328"/>
          <a:ext cx="1425575" cy="187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57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200" dirty="0">
                          <a:effectLst/>
                        </a:rPr>
                        <a:t>tierra natal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4000" b="1" dirty="0"/>
              <a:t>energía hidroeléctrica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219200"/>
            <a:ext cx="57308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914400" y="51054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producción de energía con el poder del agua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772400" y="44958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www.houghton-international.com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inmigrante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24579" name="Picture 5" descr="http://www.sbschools.org/schools/bc/mediacenter/immigration/images/immigra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62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609600" y="5334000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una persona que viene a vivir de manera permanente a otro país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omic Sans MS" pitchFamily="66" charset="0"/>
              </a:rPr>
              <a:t>inventor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173163"/>
            <a:ext cx="59309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838200" y="495300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239000" y="44164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862013" y="5491163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una persona que piensa en ideas nuevas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7620000" y="4784725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www.futuristspeaker.com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71600" y="381000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retén</a:t>
            </a: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934200" y="4648200"/>
            <a:ext cx="173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hlinkClick r:id="rId3"/>
              </a:rPr>
              <a:t>http://www.eriecanal.org/locks.html</a:t>
            </a:r>
            <a:endParaRPr lang="en-US" altLang="en-US" sz="800"/>
          </a:p>
        </p:txBody>
      </p:sp>
      <p:pic>
        <p:nvPicPr>
          <p:cNvPr id="27652" name="Picture 4" descr="Entering the 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6588"/>
            <a:ext cx="36210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Entering the L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1066800" y="4800600"/>
            <a:ext cx="7315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cercado en un canal,  con puertas selladas y estancadas en cada extremo.  Se usa para subir o bajar barcos de un nivel a otro nivel llenando o vaciando el agua en el cercado </a:t>
            </a:r>
            <a:r>
              <a:rPr lang="en-US" altLang="en-US" sz="2800" dirty="0">
                <a:latin typeface="Arial" charset="0"/>
              </a:rPr>
              <a:t> 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s-PR" sz="4000" b="1" dirty="0"/>
              <a:t>locomotora</a:t>
            </a:r>
            <a:endParaRPr lang="en-US" sz="4000" b="1" dirty="0"/>
          </a:p>
        </p:txBody>
      </p:sp>
      <p:pic>
        <p:nvPicPr>
          <p:cNvPr id="29699" name="Picture 4" descr="http://en.wikivisual.com/images/d/d8/Steam_Locomo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867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685800" y="5334000"/>
            <a:ext cx="7696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motor autopropulsado, que corre en vías, usado para mover vagones para personas en los trenes de carga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b="1" dirty="0"/>
              <a:t>explotación o corte de arboles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255713"/>
            <a:ext cx="2905125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324600" y="5181600"/>
            <a:ext cx="213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chestofbooks.com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el negocio de cortar árboles para hacer productos de la madera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90575" y="530225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agricultura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325563"/>
            <a:ext cx="46386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7086600" y="4572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www.pvwma.dst.ca.us</a:t>
            </a:r>
            <a:endParaRPr lang="en-US" altLang="en-US" sz="800">
              <a:latin typeface="Arial" charset="0"/>
            </a:endParaRP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609600" y="51054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la ciencia u ocupación de cultivar el suelo, producir cosechas, y criar ganado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err="1" smtClean="0">
                <a:latin typeface="Comic Sans MS" pitchFamily="66" charset="0"/>
              </a:rPr>
              <a:t>manufactura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301750"/>
            <a:ext cx="58832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010400" y="4953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www.opeduca.eu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04800" y="5334000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hacer algo de materiales crudos a mano o usando maquinaria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s-PR" sz="4000" b="1" dirty="0"/>
              <a:t>molino</a:t>
            </a:r>
            <a:endParaRPr lang="en-US" sz="4000" b="1" dirty="0"/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71550"/>
            <a:ext cx="34305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81800" y="5181600"/>
            <a:ext cx="205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en.wikipedia.org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" y="556260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edificio que tiene maquinaria para moler granos y convertirlos en harina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b="1" dirty="0"/>
              <a:t>minería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09675"/>
            <a:ext cx="58769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7772400" y="4953000"/>
            <a:ext cx="1143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www.miningiq.com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57200" y="5334000"/>
            <a:ext cx="848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el proceso o negocio de remover minerales (como carbón o hierro) de debajo de la tierra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paquebote</a:t>
            </a: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914400" y="53340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bote especial diseñado para cargar pasajeros en vez de cargamento en una canal </a:t>
            </a:r>
            <a:endParaRPr lang="en-US" altLang="en-US" sz="2800" dirty="0">
              <a:latin typeface="Arial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14400" y="1295400"/>
            <a:ext cx="769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1075"/>
            <a:ext cx="5691188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7315200" y="4724400"/>
            <a:ext cx="160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www.flickr.com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pasaje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38915" name="Picture 2" descr="http://avenue.org/canalbasinsquare/1f7909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810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533400" y="556260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el derecho a viajar como un pasajero en un bote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puerto</a:t>
            </a: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990600" y="4953000"/>
            <a:ext cx="739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pueblo o ciudad en la costa en donde barcos vienen a  cargar o descargar su cargamento </a:t>
            </a:r>
            <a:endParaRPr lang="en-US" altLang="en-US" sz="28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417638"/>
            <a:ext cx="58197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45720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800" dirty="0">
                <a:hlinkClick r:id="rId4"/>
              </a:rPr>
              <a:t>www.cubscoutpack788.org</a:t>
            </a:r>
            <a:endParaRPr lang="en-US" altLang="en-US" sz="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materiales crudos</a:t>
            </a:r>
            <a:endParaRPr lang="en-US" altLang="en-US" sz="2000" b="1" dirty="0">
              <a:latin typeface="Comic Sans MS" pitchFamily="66" charset="0"/>
            </a:endParaRPr>
          </a:p>
        </p:txBody>
      </p:sp>
      <p:pic>
        <p:nvPicPr>
          <p:cNvPr id="44035" name="Picture 2" descr="http://www.organicbuilding.co.nz/organic/imag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430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609600" y="510540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minerales o plantas naturales o sin procesar natural de los cuales se hacen materiales útiles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b="1" dirty="0"/>
              <a:t>blusa</a:t>
            </a:r>
            <a:endParaRPr lang="en-US" sz="4000" b="1" dirty="0"/>
          </a:p>
        </p:txBody>
      </p:sp>
      <p:pic>
        <p:nvPicPr>
          <p:cNvPr id="4608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6482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7239000" y="4953000"/>
            <a:ext cx="167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vintageephemera.blogspot.com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685800" y="5410200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vestido o blusa para mujer con detalles copiados de las camisas para hombres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981200" y="246062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máquina de vapor 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47107" name="Picture 2" descr="http://www.bridgeporttxhistorical.org/Images/Rock%20Island%20RR/Steam%20Eng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724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1295400" y="57150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motor que corre o trabaja con vapor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sufragio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49155" name="Picture 2" descr="http://womenshistory.about.com/library/graphics/suffrage_banners_19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3975"/>
            <a:ext cx="30146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upload.wikimedia.org/wikipedia/commons/thumb/1/1e/Woman_suffrage_headquarters_Cleveland.jpg/747px-Woman_suffrage_headquarters_Clevel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344613"/>
            <a:ext cx="51816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533400" y="579120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el derecho de votar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324100" y="381000"/>
            <a:ext cx="449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omic Sans MS" pitchFamily="66" charset="0"/>
              </a:rPr>
              <a:t>canal</a:t>
            </a:r>
          </a:p>
        </p:txBody>
      </p:sp>
      <p:pic>
        <p:nvPicPr>
          <p:cNvPr id="6147" name="Picture 5" descr="C:\Documents and Settings\loaner\Local Settings\Temporary Internet Files\Content.IE5\Q3SM4UDM\MPj0436465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943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533400" y="57150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viaducto en  terrenos, construido para transportación o riego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b="1" dirty="0"/>
              <a:t>puente de suspensión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pic>
        <p:nvPicPr>
          <p:cNvPr id="512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541020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7315200" y="4572000"/>
            <a:ext cx="160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www.walterdirks.com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609600" y="4953000"/>
            <a:ext cx="8077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puente que tiene sus vías suspendidas por dos o más cables usualmente pasando sobre torres fuertemente ancladas en los extremos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tecnología 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52227" name="Picture 4" descr="http://www.tseed.com/content/services/it_support/img_compu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39850"/>
            <a:ext cx="3619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http://images.apple.com/quicktime/qtv/specialevent0907/images/ipods_special_event_200709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27338"/>
            <a:ext cx="35052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C:\Documents and Settings\loaner\Local Settings\Temporary Internet Files\Content.IE5\D6TOP7DK\MCj0348955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2668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1"/>
          <p:cNvSpPr txBox="1">
            <a:spLocks noChangeArrowheads="1"/>
          </p:cNvSpPr>
          <p:nvPr/>
        </p:nvSpPr>
        <p:spPr bwMode="auto">
          <a:xfrm>
            <a:off x="762000" y="5494338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/>
              <a:t>uso de ideas científicas y herramientas especiales para satisfacer las necesidades de las personas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peaje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012825"/>
            <a:ext cx="50292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441325" y="5476875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cuota que paga la gente para poder cruzar un canal, puente o carretera 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54277" name="TextBox 3"/>
          <p:cNvSpPr txBox="1">
            <a:spLocks noChangeArrowheads="1"/>
          </p:cNvSpPr>
          <p:nvPr/>
        </p:nvSpPr>
        <p:spPr bwMode="auto">
          <a:xfrm>
            <a:off x="7239000" y="4495800"/>
            <a:ext cx="167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4"/>
              </a:rPr>
              <a:t>rensselaerplateaulife.blogspot.com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2057400" y="3048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intercambio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56323" name="Picture 2" descr="http://www.mce.k12tn.net/indians/blueprint/tr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66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762000" y="57150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la compra y vente de bienes o servicios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2133600" y="228600"/>
            <a:ext cx="502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transportación 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58371" name="Picture 2" descr="http://www.vancouver2010.com/images/misc/transportati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84538"/>
            <a:ext cx="28956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http://www.pewclimate.org/docUploads/images/airplane-takeoff%202.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2850"/>
            <a:ext cx="2895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http://www.favoritetransport.com/includes/images/Toyota_Matrix/ToyotaMatrix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2850"/>
            <a:ext cx="28956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Cruise Shi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657600"/>
            <a:ext cx="3124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457200" y="58674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el movimiento de bienes o personas de un lugar a otro 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1676400" y="304800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condiciones de trabajo 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60419" name="Picture 2" descr="http://www.treehugger.com/sweat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43000"/>
            <a:ext cx="445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1"/>
          <p:cNvSpPr txBox="1">
            <a:spLocks noChangeArrowheads="1"/>
          </p:cNvSpPr>
          <p:nvPr/>
        </p:nvSpPr>
        <p:spPr bwMode="auto">
          <a:xfrm>
            <a:off x="457200" y="47244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400" dirty="0"/>
              <a:t>bajo salario, largas horas y ambientes de trabajo peligrosos para los trabajadores en las fábricas y minas durante la Revolución Industrial </a:t>
            </a:r>
            <a:r>
              <a:rPr lang="en-US" altLang="en-US" sz="2400" dirty="0" smtClean="0">
                <a:latin typeface="Comic Sans MS" pitchFamily="66" charset="0"/>
              </a:rPr>
              <a:t>s </a:t>
            </a:r>
            <a:r>
              <a:rPr lang="en-US" altLang="en-US" sz="2400" dirty="0">
                <a:latin typeface="Comic Sans MS" pitchFamily="66" charset="0"/>
              </a:rPr>
              <a:t>during the Industrial Revolution</a:t>
            </a:r>
            <a:endParaRPr lang="en-US" altLang="en-US" sz="24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www.dwd.state.wi.us/dwd/dwdhistory/images/child_labor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35861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057400" y="3810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s-PR" sz="4000" b="1" dirty="0"/>
              <a:t>labor infantil</a:t>
            </a:r>
            <a:endParaRPr lang="en-US" sz="4000" b="1" dirty="0"/>
          </a:p>
        </p:txBody>
      </p:sp>
      <p:pic>
        <p:nvPicPr>
          <p:cNvPr id="8196" name="Picture 4" descr="http://mises.org/images4/ChildLab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7613"/>
            <a:ext cx="2381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hildren cotton pic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0000"/>
            <a:ext cx="3238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533400" y="50292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niños jóvenes que trabajan en factorías o en minas comenzando desde los 5 años de edad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845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presa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143000"/>
            <a:ext cx="70405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7010400" y="5105400"/>
            <a:ext cx="190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www.hiking.ohiotrail.com</a:t>
            </a:r>
            <a:endParaRPr lang="en-US" altLang="en-US" sz="800">
              <a:latin typeface="Arial" charset="0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838200" y="548640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una barrera que previene el flujo de agua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electricidad</a:t>
            </a: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33400" y="4953000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una forma de energía que se puede producir artificialmente </a:t>
            </a:r>
            <a:endParaRPr lang="en-US" altLang="en-US" sz="2800" dirty="0">
              <a:latin typeface="Comic Sans MS" pitchFamily="66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0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6858000" y="44196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emp.lbl.gov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omic Sans MS" pitchFamily="66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4000" b="1" dirty="0"/>
              <a:t>empresario</a:t>
            </a: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457200" y="2298700"/>
            <a:ext cx="784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609600" y="53340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alguien que organiza, gestiona y que asume los riesgos de un negocio </a:t>
            </a:r>
            <a:endParaRPr lang="en-US" altLang="en-US" sz="2800" dirty="0">
              <a:latin typeface="Comic Sans MS" pitchFamily="66" charset="0"/>
            </a:endParaRPr>
          </a:p>
        </p:txBody>
      </p:sp>
      <p:pic>
        <p:nvPicPr>
          <p:cNvPr id="1331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054100"/>
            <a:ext cx="4495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633413" y="1733550"/>
            <a:ext cx="784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6858000" y="4953000"/>
            <a:ext cx="1905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www.james-caan.com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49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R" sz="4000" b="1" dirty="0"/>
              <a:t>factoría o fábrica </a:t>
            </a:r>
            <a:endParaRPr lang="en-US" altLang="en-US" sz="4000" b="1" dirty="0">
              <a:latin typeface="Comic Sans MS" pitchFamily="66" charset="0"/>
            </a:endParaRPr>
          </a:p>
        </p:txBody>
      </p:sp>
      <p:pic>
        <p:nvPicPr>
          <p:cNvPr id="14339" name="Picture 4" descr="factories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6482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33400" y="54737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un edificio o grupo de edificios en los que se manufactura mercancía</a:t>
            </a:r>
            <a:endParaRPr lang="en-US" alt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sz="4000" dirty="0"/>
              <a:t>finanzas</a:t>
            </a:r>
            <a:endParaRPr lang="en-US" altLang="en-US" sz="4000" dirty="0" smtClean="0">
              <a:latin typeface="Comic Sans MS" pitchFamily="66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975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762000" y="5181600"/>
            <a:ext cx="7696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sz="2800" dirty="0"/>
              <a:t>el sistema que incluye la circulación del dinero,  proveer bancos y crédito, y la creación de inversiones 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467600" y="4572000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>
                <a:latin typeface="Arial" charset="0"/>
                <a:hlinkClick r:id="rId3"/>
              </a:rPr>
              <a:t>www.een-london.co.uk</a:t>
            </a:r>
            <a:endParaRPr lang="en-US" altLang="en-US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390</TotalTime>
  <Words>564</Words>
  <Application>Microsoft Office PowerPoint</Application>
  <PresentationFormat>On-screen Show (4:3)</PresentationFormat>
  <Paragraphs>94</Paragraphs>
  <Slides>35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finanzas</vt:lpstr>
      <vt:lpstr>Gran Migración </vt:lpstr>
      <vt:lpstr>Renacimiento de Harlem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explotación o corte de arboles </vt:lpstr>
      <vt:lpstr>manufactura</vt:lpstr>
      <vt:lpstr>Slide 21</vt:lpstr>
      <vt:lpstr>minería </vt:lpstr>
      <vt:lpstr>Slide 23</vt:lpstr>
      <vt:lpstr>Slide 24</vt:lpstr>
      <vt:lpstr>Slide 25</vt:lpstr>
      <vt:lpstr>Slide 26</vt:lpstr>
      <vt:lpstr>blusa</vt:lpstr>
      <vt:lpstr>Slide 28</vt:lpstr>
      <vt:lpstr>Slide 29</vt:lpstr>
      <vt:lpstr>puente de suspensión </vt:lpstr>
      <vt:lpstr>Slide 31</vt:lpstr>
      <vt:lpstr>Slide 32</vt:lpstr>
      <vt:lpstr>Slide 33</vt:lpstr>
      <vt:lpstr>Slide 34</vt:lpstr>
      <vt:lpstr>Slide 35</vt:lpstr>
    </vt:vector>
  </TitlesOfParts>
  <Company>Putnam / No. Westchester BOCES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loaner</dc:creator>
  <cp:lastModifiedBy>witech</cp:lastModifiedBy>
  <cp:revision>61</cp:revision>
  <dcterms:created xsi:type="dcterms:W3CDTF">2008-05-30T14:50:31Z</dcterms:created>
  <dcterms:modified xsi:type="dcterms:W3CDTF">2015-09-10T19:47:07Z</dcterms:modified>
</cp:coreProperties>
</file>