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8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86" r:id="rId18"/>
    <p:sldId id="290" r:id="rId19"/>
    <p:sldId id="291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2" r:id="rId48"/>
    <p:sldId id="323" r:id="rId49"/>
    <p:sldId id="324" r:id="rId50"/>
    <p:sldId id="325" r:id="rId51"/>
    <p:sldId id="326" r:id="rId52"/>
    <p:sldId id="327" r:id="rId53"/>
    <p:sldId id="328" r:id="rId54"/>
    <p:sldId id="329" r:id="rId55"/>
    <p:sldId id="330" r:id="rId56"/>
    <p:sldId id="331" r:id="rId57"/>
    <p:sldId id="332" r:id="rId58"/>
    <p:sldId id="333" r:id="rId59"/>
    <p:sldId id="334" r:id="rId6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4" d="100"/>
          <a:sy n="74" d="100"/>
        </p:scale>
        <p:origin x="-1044" y="-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813DC0A-8D4B-4153-8C04-5F15AD1E0637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05796FCD-E97F-486E-B647-D777AF390D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62133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9E5A9-AB54-456D-BD56-EC9A402200C2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2E3BB-D9F4-4A22-AE84-6E9DB714E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0335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72051-0BC1-4BE7-89F7-042E8F0F2E08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52CB0-0F7F-48B9-9B25-05EE649F79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9027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ADEF2-B1D8-4B5D-9F36-1190016F4EBC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15230-8CBF-450E-AB92-874228F3DD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3605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0AAF4-DECA-417D-B038-321A54FF09C7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B821A-D30B-4EE5-952B-C6CDBAAA32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8554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B15EE-7EDA-400E-97C0-D4BBFB23AD10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6CA34-7EE1-4598-B2EA-96F16F0F48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809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D27A0-629E-4AC0-8AB2-628992BA147C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2330F-56E4-45F4-8803-93C9785F0A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09509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715ED-FEED-436F-9456-B1FD33084B42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83BBE-F0D0-4BA0-A127-7E4A960B6D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2116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64306-D256-49D4-A33E-6D35BD613D72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18CE0-B840-4B2F-B970-FDD5DA22BB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97880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66714-3E58-46A2-927B-D56EBD008444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F3EF6-797D-4D86-BBE6-3D56061D7A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9940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59423-B53B-4D46-A4FB-5BB060FCE498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BE2CE-4AE7-4142-914A-6CD4A1F5D9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22567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F0ED8-27F4-4039-A41E-49EC2892F500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3C244-14FA-4D78-86C7-46A03AAC09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4376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423B8A-453E-4356-9B96-DC44F4F576D0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7399479-44A6-4ECE-97F7-9EC5DFF83B9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gravesenglishclass.wikispaces.com/file/view/handshake.jpg/30566112/handshake.jpg&amp;imgrefurl=http://gravesenglishclass.wikispaces.com/Tacit+Treaty?f=print&amp;usg=__i4VWiFh9v5Od_JZjqNzAOshkF6Y=&amp;h=600&amp;w=846&amp;sz=32&amp;hl=en&amp;start=27&amp;itbs=1&amp;tbnid=C3XnF9O9Am48sM:&amp;tbnh=103&amp;tbnw=145&amp;prev=/images?q=compromise&amp;start=20&amp;hl=en&amp;sa=N&amp;gbv=2&amp;ndsp=20&amp;tbs=isch: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dsladelaw.com/images/Constitutional%20Law.jpg&amp;imgrefurl=http://idontagree.com/legal-challegal-challenges-to-527.html&amp;usg=__F-JkwCXGMLXJNYFL4y7irIeJ0mI=&amp;h=360&amp;w=425&amp;sz=34&amp;hl=en&amp;start=6&amp;itbs=1&amp;tbnid=ONdzGmTa93bZYM:&amp;tbnh=107&amp;tbnw=126&amp;prev=/images?q=constitutional&amp;hl=en&amp;gbv=2&amp;tbs=isch: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bedford.k12.va.us/srhs/images/gif/DEBATE.gif&amp;imgrefurl=http://www.bedford.k12.va.us/srhs/Clubs/debate.html&amp;usg=__yP_GMRryT13x2nXL2dxQ4ipcq5Q=&amp;h=1089&amp;w=1559&amp;sz=190&amp;hl=en&amp;start=1&amp;itbs=1&amp;tbnid=a4Fdvs8aamqSTM:&amp;tbnh=105&amp;tbnw=150&amp;prev=/images?q=debate&amp;hl=en&amp;as_st=y&amp;tbs=isch: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upload.wikimedia.org/wikipedia/commons/0/09/Scale_of_justice_gold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3/Illinois_House_of_Representatives.jpg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upload.wikimedia.org/wikipedia/commons/0/09/Scale_of_justice_gold.pn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ducksaysquack.files.wordpress.com/2009/10/sonia-sotomayor.jpg&amp;imgrefurl=http://ducksaysquack.wordpress.com/2009/10/01/halloween-costumes-3-of-4-political-ideas/&amp;usg=__s7WSErK6Z2lGxGB5nCNR-0_hdJo=&amp;h=800&amp;w=552&amp;sz=43&amp;hl=en&amp;start=7&amp;itbs=1&amp;tbnid=FkH6hswXyuHrMM:&amp;tbnh=143&amp;tbnw=99&amp;prev=/images?q=sonia+sotomayor&amp;hl=en&amp;gbv=2&amp;tbs=isch: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coneinc.com/stuff/contentmgr/files/0/c8af4eaa9f7b13bc41cf94e9b0cffb05/misc/usa.jpg&amp;imgrefurl=http://www.coneinc.com/contentmgr/showdetails.php/id/1224/view_type/950060/tagid/37&amp;usg=__dj7avVxqhZ-51uF7rgcDgSTK8YM=&amp;h=310&amp;w=500&amp;sz=30&amp;hl=en&amp;start=11&amp;itbs=1&amp;tbnid=pvAw58EEw7qVqM:&amp;tbnh=81&amp;tbnw=130&amp;prev=/images?q=sovereign+nation&amp;hl=en&amp;sa=G&amp;gbv=2&amp;tbs=isch:1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atersecretsblog.com/archives/Sacramento-state-capital-house1.jpg&amp;imgrefurl=http://www.rootsofequality.org/?p=284&amp;usg=__V-xZ0vqY4dGP1uSbx8M7ndp-hzw=&amp;h=768&amp;w=1024&amp;sz=203&amp;hl=en&amp;start=13&amp;itbs=1&amp;tbnid=AlAbKKTSa9HXeM:&amp;tbnh=113&amp;tbnw=150&amp;prev=/images?q=state+assembly&amp;hl=en&amp;gbv=2&amp;tbs=isch: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libertyfeatures.com/wp-content/uploads/2009/08/hr-3200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685800" y="1219200"/>
            <a:ext cx="8077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5400" b="1" dirty="0"/>
              <a:t>Cuarto Grado Unidad 3: Gobierno</a:t>
            </a:r>
            <a:endParaRPr lang="en-US" altLang="en-US" sz="5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/>
              <a:t>Glosario</a:t>
            </a:r>
            <a:r>
              <a:rPr lang="en-US" altLang="en-US" sz="5400" b="1" dirty="0"/>
              <a:t> </a:t>
            </a:r>
            <a:r>
              <a:rPr lang="en-US" altLang="en-US" sz="5400" b="1" dirty="0" err="1"/>
              <a:t>ilustrado</a:t>
            </a:r>
            <a:endParaRPr lang="en-US" alt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1676400" y="685800"/>
            <a:ext cx="449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Comic Sans MS" pitchFamily="66" charset="0"/>
              </a:rPr>
              <a:t>  </a:t>
            </a:r>
            <a:r>
              <a:rPr lang="en-US" altLang="en-US" sz="4400" b="1"/>
              <a:t>gabinete</a:t>
            </a:r>
            <a:endParaRPr lang="en-US" altLang="en-US" sz="4400" b="1">
              <a:latin typeface="Arial" charset="0"/>
            </a:endParaRP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533400" y="5410200"/>
            <a:ext cx="7467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s-ES" altLang="en-US" sz="3600" b="1"/>
              <a:t>un grupo de asesores del presidente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21508" name="Picture 9" descr="http://images.politico.com/global/blogs/memo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42862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confederación </a:t>
            </a:r>
            <a:endParaRPr lang="en-US" altLang="en-US" sz="4400" b="1">
              <a:latin typeface="Comic Sans MS" pitchFamily="66" charset="0"/>
            </a:endParaRP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1219200" y="5181600"/>
            <a:ext cx="6858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s-ES" altLang="en-US" sz="3600" b="1"/>
              <a:t>una unión de estados o naciones con poder central limitado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23556" name="Picture 5" descr="http://www.glencoe.com/qe/images/b96/q2491/tak11_pow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3810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4419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ciudadano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Arial" charset="0"/>
              </a:rPr>
              <a:t> </a:t>
            </a:r>
            <a:endParaRPr lang="en-US" altLang="en-US" sz="2000">
              <a:latin typeface="Comic Sans MS" pitchFamily="66" charset="0"/>
            </a:endParaRPr>
          </a:p>
        </p:txBody>
      </p:sp>
      <p:pic>
        <p:nvPicPr>
          <p:cNvPr id="25603" name="Picture 5" descr="http://www.no-barriers.com/images/Citize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43000"/>
            <a:ext cx="34163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685800" y="5257800"/>
            <a:ext cx="746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3600" b="1"/>
              <a:t>una persona que es miembro de un estado o nación</a:t>
            </a:r>
            <a:endParaRPr lang="en-US" altLang="en-US" sz="36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compromiso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Comic Sans MS" pitchFamily="66" charset="0"/>
            </a:endParaRPr>
          </a:p>
        </p:txBody>
      </p:sp>
      <p:pic>
        <p:nvPicPr>
          <p:cNvPr id="27651" name="Picture 5" descr="http://t3.gstatic.com/images?q=tbn:C3XnF9O9Am48sM:http://gravesenglishclass.wikispaces.com/file/view/handshake.jpg/30566112/handshak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3657600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" y="4413250"/>
            <a:ext cx="7543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s-ES" altLang="en-US" sz="3600" b="1"/>
              <a:t>manera de resolver un desacuerdo en la cual cada lado del argumento cede parte de sus demandas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congreso</a:t>
            </a:r>
            <a:endParaRPr lang="en-US" altLang="en-US" sz="4400" b="1">
              <a:latin typeface="Arial" charset="0"/>
            </a:endParaRPr>
          </a:p>
        </p:txBody>
      </p:sp>
      <p:pic>
        <p:nvPicPr>
          <p:cNvPr id="29699" name="Picture 5" descr="http://www.nikonians.org/html/resources/reference_library/pix/library_of_congress_rea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487680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457200" y="5257800"/>
            <a:ext cx="83058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s-ES" altLang="en-US" sz="3600" b="1"/>
              <a:t>la rama legislativa o de hacer leyes de </a:t>
            </a:r>
          </a:p>
          <a:p>
            <a:pPr algn="ctr">
              <a:buFont typeface="Arial" charset="0"/>
              <a:buNone/>
            </a:pPr>
            <a:r>
              <a:rPr lang="es-ES" altLang="en-US" sz="3600" b="1"/>
              <a:t>nuestro gobierno federal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2057400" y="228600"/>
            <a:ext cx="5029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Arial" charset="0"/>
              </a:rPr>
              <a:t> </a:t>
            </a:r>
            <a:r>
              <a:rPr lang="en-US" altLang="en-US" sz="4400" b="1"/>
              <a:t>constitución </a:t>
            </a:r>
          </a:p>
        </p:txBody>
      </p:sp>
      <p:pic>
        <p:nvPicPr>
          <p:cNvPr id="31747" name="Picture 5" descr="http://www.regent.edu/general/library/about_the_library/news_publications/images/ConstitutionDayP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976813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1447800" y="5791200"/>
            <a:ext cx="693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un plan de gobierno</a:t>
            </a:r>
            <a:endParaRPr lang="en-US" altLang="en-US" sz="36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2209800" y="381000"/>
            <a:ext cx="5029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sz="4400" b="1"/>
              <a:t>constitucional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 </a:t>
            </a:r>
            <a:endParaRPr lang="en-US" altLang="en-US" sz="2000">
              <a:latin typeface="Comic Sans MS" pitchFamily="66" charset="0"/>
            </a:endParaRPr>
          </a:p>
        </p:txBody>
      </p:sp>
      <p:pic>
        <p:nvPicPr>
          <p:cNvPr id="33795" name="Picture 4" descr="http://t3.gstatic.com/images?q=tbn:ONdzGmTa93bZYM:http://www.dsladelaw.com/images/Constitutional%2520Law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3733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1295400" y="4648200"/>
            <a:ext cx="693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s-ES" altLang="en-US" sz="3600" b="1"/>
              <a:t>una ley, que sigue o es acorde con la Constitución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371600" y="381000"/>
            <a:ext cx="59436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debate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Arial" charset="0"/>
              </a:rPr>
              <a:t> </a:t>
            </a:r>
            <a:endParaRPr lang="en-US" altLang="en-US" sz="2000">
              <a:latin typeface="Comic Sans MS" pitchFamily="66" charset="0"/>
            </a:endParaRPr>
          </a:p>
        </p:txBody>
      </p:sp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BEFD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249" rIns="0" bIns="360249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BEFD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06196" rIns="0" bIns="806196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35845" name="Picture 9" descr="http://t1.gstatic.com/images?q=tbn:a4Fdvs8aamqSTM:http://www.bedford.k12.va.us/srhs/images/gif/DEBATE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42672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1295400" y="4572000"/>
            <a:ext cx="609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discutir o argumentar a favor o en contra, de manera formal</a:t>
            </a:r>
            <a:endParaRPr lang="en-US" altLang="en-US" sz="3600" b="1">
              <a:latin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2057400" y="381000"/>
            <a:ext cx="449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sz="4400" b="1"/>
              <a:t>deuda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54102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s-ES" altLang="en-US" sz="3600" b="1"/>
              <a:t>lo que una persona le debe a otra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37892" name="Picture 5" descr="http://farm3.static.flickr.com/2785/4105722502_a442444bb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19200"/>
            <a:ext cx="25622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 </a:t>
            </a:r>
            <a:r>
              <a:rPr lang="en-US" altLang="en-US" b="1" smtClean="0"/>
              <a:t>justicia </a:t>
            </a:r>
            <a:br>
              <a:rPr lang="en-US" altLang="en-US" b="1" smtClean="0"/>
            </a:br>
            <a:endParaRPr lang="en-US" altLang="en-US" b="1" smtClean="0"/>
          </a:p>
        </p:txBody>
      </p:sp>
      <p:pic>
        <p:nvPicPr>
          <p:cNvPr id="39939" name="Picture 4" descr="File:Scale of justice gold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54165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1905000" y="5867400"/>
            <a:ext cx="556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rectitud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2057400" y="381000"/>
            <a:ext cx="449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lealtad</a:t>
            </a:r>
            <a:endParaRPr lang="en-US" altLang="en-US" sz="4400" b="1">
              <a:latin typeface="Comic Sans MS" pitchFamily="66" charset="0"/>
            </a:endParaRPr>
          </a:p>
        </p:txBody>
      </p:sp>
      <p:pic>
        <p:nvPicPr>
          <p:cNvPr id="5123" name="Picture 1029" descr="http://www.amovingtrain.com/transmissions1/wp-content/uploads/2008/05/allegia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37147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990600" y="4876800"/>
            <a:ext cx="701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3600" b="1"/>
              <a:t>la lealtad y la obediencia debida al propio país o gobierno</a:t>
            </a:r>
            <a:endParaRPr lang="en-US" altLang="en-US" sz="36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609600" y="304800"/>
            <a:ext cx="7162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sz="4400" b="1"/>
              <a:t>declaración de independencia</a:t>
            </a:r>
          </a:p>
        </p:txBody>
      </p:sp>
      <p:pic>
        <p:nvPicPr>
          <p:cNvPr id="40963" name="Picture 7" descr="http://www.solarnavigator.net/history/explorers_history/USA_declaration_of_independ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066800"/>
            <a:ext cx="3295650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838200" y="5181600"/>
            <a:ext cx="71628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s-ES" altLang="en-US" b="1"/>
              <a:t>un documento que indica las razones por las que las 13 colonias americanas quería ser libre del gobierno de Gran Bretaña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defensa </a:t>
            </a:r>
          </a:p>
        </p:txBody>
      </p:sp>
      <p:pic>
        <p:nvPicPr>
          <p:cNvPr id="43011" name="Picture 5" descr="http://www.army.mil/-images/2007/09/12/8046/army.mil-2007-09-21-0853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57150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914400" y="5486400"/>
            <a:ext cx="739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algo que guarda o protege</a:t>
            </a:r>
            <a:endParaRPr lang="en-US" altLang="en-US" sz="3600" b="1"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delegado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 </a:t>
            </a:r>
            <a:endParaRPr lang="en-US" altLang="en-US" sz="2000">
              <a:latin typeface="Comic Sans MS" pitchFamily="66" charset="0"/>
            </a:endParaRPr>
          </a:p>
        </p:txBody>
      </p:sp>
      <p:pic>
        <p:nvPicPr>
          <p:cNvPr id="45059" name="Picture 5" descr="Philadelphia - Old City: Independence Hall - The Signing of the Constitution by wallyg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60642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914400" y="5562600"/>
            <a:ext cx="7696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s-ES" altLang="en-US" sz="3600" b="1"/>
              <a:t>una persona que representa a los demás en una convención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457200" y="304800"/>
            <a:ext cx="8001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democracia </a:t>
            </a:r>
          </a:p>
        </p:txBody>
      </p:sp>
      <p:sp>
        <p:nvSpPr>
          <p:cNvPr id="47107" name="TextBox 3"/>
          <p:cNvSpPr txBox="1">
            <a:spLocks noChangeArrowheads="1"/>
          </p:cNvSpPr>
          <p:nvPr/>
        </p:nvSpPr>
        <p:spPr bwMode="auto">
          <a:xfrm>
            <a:off x="381000" y="4648200"/>
            <a:ext cx="85344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s-ES" altLang="en-US" sz="2400" b="1"/>
              <a:t>una forma de gobierno en la que los ciudadanos votan por las leyes</a:t>
            </a:r>
          </a:p>
          <a:p>
            <a:pPr algn="ctr">
              <a:buFont typeface="Arial" charset="0"/>
              <a:buNone/>
            </a:pPr>
            <a:r>
              <a:rPr lang="es-ES" altLang="en-US" sz="2400" b="1"/>
              <a:t>En los Estados Unidos tenemos una democracia representativa; elegimos a los representantes que votan por las leyes por nosotros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47108" name="Picture 5" descr="http://commentisfree.guardian.co.uk/vo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66800"/>
            <a:ext cx="428625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0" y="5334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documento </a:t>
            </a:r>
          </a:p>
        </p:txBody>
      </p:sp>
      <p:pic>
        <p:nvPicPr>
          <p:cNvPr id="49155" name="Picture 5" descr="Legal Document by Horrgakx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67000"/>
            <a:ext cx="28003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7" descr="http://2.bp.blogspot.com/_VzG9xhJEI-Y/S3awEm-f7CI/AAAAAAAADHE/kKtzJy-3rXY/s400/passportProfile++16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14600"/>
            <a:ext cx="33067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Box 4"/>
          <p:cNvSpPr txBox="1">
            <a:spLocks noChangeArrowheads="1"/>
          </p:cNvSpPr>
          <p:nvPr/>
        </p:nvSpPr>
        <p:spPr bwMode="auto">
          <a:xfrm>
            <a:off x="609600" y="5334000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3600" b="1"/>
              <a:t>un documento escrito o impreso que da información o sirve como prueba de algo</a:t>
            </a:r>
            <a:endParaRPr lang="en-US" altLang="en-US" sz="3600" b="1">
              <a:latin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1371600" y="533400"/>
            <a:ext cx="63246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domestico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charset="0"/>
              </a:rPr>
              <a:t> </a:t>
            </a:r>
          </a:p>
        </p:txBody>
      </p:sp>
      <p:pic>
        <p:nvPicPr>
          <p:cNvPr id="51203" name="Picture 5" descr="http://farm1.static.flickr.com/121/254465357_1ca4be8f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520858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533400" y="5638800"/>
            <a:ext cx="792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3600" b="1"/>
              <a:t>tiene que ver con los eventos dentro de los Estados Unidos</a:t>
            </a:r>
            <a:endParaRPr lang="en-US" altLang="en-US" sz="3600" b="1"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electo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Arial" charset="0"/>
              </a:rPr>
              <a:t> </a:t>
            </a:r>
            <a:endParaRPr lang="en-US" altLang="en-US" sz="2000">
              <a:latin typeface="Comic Sans MS" pitchFamily="66" charset="0"/>
            </a:endParaRPr>
          </a:p>
        </p:txBody>
      </p:sp>
      <p:pic>
        <p:nvPicPr>
          <p:cNvPr id="53251" name="Picture 5" descr="Picture of Ballot Box - Free Pictures - FreeFoto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7" descr="http://farm3.static.flickr.com/2108/2227423560_e127518df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0"/>
            <a:ext cx="2971800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685800" y="5943600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3600" b="1"/>
              <a:t>elegido para el cargo por un voto</a:t>
            </a:r>
            <a:endParaRPr lang="en-US" altLang="en-US" sz="3600" b="1">
              <a:latin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electores </a:t>
            </a:r>
          </a:p>
        </p:txBody>
      </p:sp>
      <p:pic>
        <p:nvPicPr>
          <p:cNvPr id="55299" name="Picture 5" descr="http://upload.wikimedia.org/wikipedia/commons/thumb/c/c9/US_Electoral_College_Map_2008.svg/800px-US_Electoral_College_Map_2008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6200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Box 4"/>
          <p:cNvSpPr txBox="1">
            <a:spLocks noChangeArrowheads="1"/>
          </p:cNvSpPr>
          <p:nvPr/>
        </p:nvSpPr>
        <p:spPr bwMode="auto">
          <a:xfrm>
            <a:off x="685800" y="556260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s-ES" altLang="en-US" sz="2400" b="1"/>
              <a:t>el número de personas de cada estado que llegan a votar para elegir al Presidente de los Estados Unidos. Se llaman los miembros del "Colegio Electoral."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1905000" y="304800"/>
            <a:ext cx="57912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sz="4400" b="1"/>
              <a:t>colegio electoral</a:t>
            </a:r>
          </a:p>
          <a:p>
            <a:r>
              <a:rPr lang="en-US" altLang="en-US" sz="4000"/>
              <a:t>electoral</a:t>
            </a:r>
          </a:p>
          <a:p>
            <a:endParaRPr lang="en-US" altLang="en-US" sz="4000"/>
          </a:p>
          <a:p>
            <a:r>
              <a:rPr lang="en-US" altLang="en-US" sz="4000"/>
              <a:t>electoral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charset="0"/>
              </a:rPr>
              <a:t> </a:t>
            </a:r>
            <a:endParaRPr lang="en-US" altLang="en-US">
              <a:latin typeface="Comic Sans MS" pitchFamily="66" charset="0"/>
            </a:endParaRPr>
          </a:p>
        </p:txBody>
      </p:sp>
      <p:pic>
        <p:nvPicPr>
          <p:cNvPr id="57347" name="Picture 5" descr="http://upload.wikimedia.org/wikipedia/commons/a/a3/US_Electoral_College_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718300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762000" y="5410200"/>
            <a:ext cx="762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s-ES" altLang="en-US" sz="3600" b="1"/>
              <a:t>el grupo de personas que realmente eligen al Presidente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hacer cumplir</a:t>
            </a:r>
            <a:r>
              <a:rPr lang="en-US" altLang="en-US" sz="4400" b="1">
                <a:latin typeface="Arial" charset="0"/>
              </a:rPr>
              <a:t> </a:t>
            </a:r>
          </a:p>
        </p:txBody>
      </p:sp>
      <p:pic>
        <p:nvPicPr>
          <p:cNvPr id="59395" name="Picture 8" descr="enforce by Thom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4038600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Box 3"/>
          <p:cNvSpPr txBox="1">
            <a:spLocks noChangeArrowheads="1"/>
          </p:cNvSpPr>
          <p:nvPr/>
        </p:nvSpPr>
        <p:spPr bwMode="auto">
          <a:xfrm>
            <a:off x="838200" y="5791200"/>
            <a:ext cx="7467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s-ES" altLang="en-US" sz="3600" b="1"/>
              <a:t>asegurarse de que algo se obedezca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2057400" y="381000"/>
            <a:ext cx="449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enmienda</a:t>
            </a:r>
            <a:endParaRPr lang="en-US" altLang="en-US" sz="4400" b="1">
              <a:latin typeface="Comic Sans MS" pitchFamily="66" charset="0"/>
            </a:endParaRPr>
          </a:p>
        </p:txBody>
      </p:sp>
      <p:pic>
        <p:nvPicPr>
          <p:cNvPr id="7171" name="Picture 1031" descr="http://standupforamerica.files.wordpress.com/2009/07/bill-of-righ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4867275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838200" y="5389563"/>
            <a:ext cx="73152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s-ES" altLang="en-US" sz="3600" b="1"/>
              <a:t>un gran cambio o adición de una constitución o una ley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sz="4400" b="1"/>
              <a:t>establecido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Arial" charset="0"/>
              </a:rPr>
              <a:t> </a:t>
            </a:r>
          </a:p>
        </p:txBody>
      </p:sp>
      <p:pic>
        <p:nvPicPr>
          <p:cNvPr id="61443" name="Picture 4" descr="http://judiciary.senate.gov/about/history/images/1816-Handwritten-Senate-Resolution-to-Establish-Standing-Committees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32004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Box 3"/>
          <p:cNvSpPr txBox="1">
            <a:spLocks noChangeArrowheads="1"/>
          </p:cNvSpPr>
          <p:nvPr/>
        </p:nvSpPr>
        <p:spPr bwMode="auto">
          <a:xfrm>
            <a:off x="1143000" y="5867400"/>
            <a:ext cx="7467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Arial" charset="0"/>
              </a:rPr>
              <a:t>		    </a:t>
            </a:r>
            <a:r>
              <a:rPr lang="en-US" altLang="en-US" sz="3600" b="1"/>
              <a:t>configurar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1"/>
          <p:cNvSpPr txBox="1">
            <a:spLocks noChangeArrowheads="1"/>
          </p:cNvSpPr>
          <p:nvPr/>
        </p:nvSpPr>
        <p:spPr bwMode="auto">
          <a:xfrm>
            <a:off x="1066800" y="304800"/>
            <a:ext cx="7315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sz="4400" b="1"/>
              <a:t>ejecutivo</a:t>
            </a:r>
          </a:p>
        </p:txBody>
      </p:sp>
      <p:pic>
        <p:nvPicPr>
          <p:cNvPr id="63491" name="Picture 6" descr="http://www.nisd.net/ward/Staff/gt_page/gt_page_08_09/government_hotlist/branch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0"/>
            <a:ext cx="53149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Box 3"/>
          <p:cNvSpPr txBox="1">
            <a:spLocks noChangeArrowheads="1"/>
          </p:cNvSpPr>
          <p:nvPr/>
        </p:nvSpPr>
        <p:spPr bwMode="auto">
          <a:xfrm>
            <a:off x="838200" y="4953000"/>
            <a:ext cx="7391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Arial" charset="0"/>
              </a:rPr>
              <a:t> </a:t>
            </a:r>
            <a:r>
              <a:rPr lang="es-ES" altLang="en-US" sz="3600" b="1"/>
              <a:t>la rama de gobierno que lleva a cabo las leyes</a:t>
            </a:r>
            <a:endParaRPr lang="en-US" altLang="en-US" sz="36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1"/>
          <p:cNvSpPr txBox="1">
            <a:spLocks noChangeArrowheads="1"/>
          </p:cNvSpPr>
          <p:nvPr/>
        </p:nvSpPr>
        <p:spPr bwMode="auto">
          <a:xfrm>
            <a:off x="533400" y="304800"/>
            <a:ext cx="78486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federal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charset="0"/>
              </a:rPr>
              <a:t> </a:t>
            </a:r>
            <a:endParaRPr lang="en-US" altLang="en-US">
              <a:latin typeface="Comic Sans MS" pitchFamily="66" charset="0"/>
            </a:endParaRPr>
          </a:p>
        </p:txBody>
      </p:sp>
      <p:sp>
        <p:nvSpPr>
          <p:cNvPr id="6553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BEFD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50670" rIns="0" bIns="65067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65540" name="Picture 8" descr="White House Tou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Box 4"/>
          <p:cNvSpPr txBox="1">
            <a:spLocks noChangeArrowheads="1"/>
          </p:cNvSpPr>
          <p:nvPr/>
        </p:nvSpPr>
        <p:spPr bwMode="auto">
          <a:xfrm>
            <a:off x="838200" y="4876800"/>
            <a:ext cx="7467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s-ES" altLang="en-US" sz="2800" b="1"/>
              <a:t>un tipo de gobierno, en donde parte del poder está organizado a nivel nacional y parte del poder está organizado a nivel estata</a:t>
            </a:r>
          </a:p>
        </p:txBody>
      </p:sp>
      <p:pic>
        <p:nvPicPr>
          <p:cNvPr id="65542" name="Picture 6" descr="http://alloveralbany.com/images/nys_capital_from_ES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038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TextBox 6"/>
          <p:cNvSpPr txBox="1">
            <a:spLocks noChangeArrowheads="1"/>
          </p:cNvSpPr>
          <p:nvPr/>
        </p:nvSpPr>
        <p:spPr bwMode="auto">
          <a:xfrm>
            <a:off x="533400" y="4191000"/>
            <a:ext cx="35052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charset="0"/>
              </a:rPr>
              <a:t>The White House: symbol of United States national government</a:t>
            </a:r>
          </a:p>
        </p:txBody>
      </p:sp>
      <p:sp>
        <p:nvSpPr>
          <p:cNvPr id="65544" name="TextBox 7"/>
          <p:cNvSpPr txBox="1">
            <a:spLocks noChangeArrowheads="1"/>
          </p:cNvSpPr>
          <p:nvPr/>
        </p:nvSpPr>
        <p:spPr bwMode="auto">
          <a:xfrm>
            <a:off x="4724400" y="4191000"/>
            <a:ext cx="40386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charset="0"/>
              </a:rPr>
              <a:t>New York State Capital Building: symbol of NYS government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685800" y="304800"/>
            <a:ext cx="7772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sz="4400" b="1"/>
              <a:t>política exterior </a:t>
            </a:r>
          </a:p>
        </p:txBody>
      </p:sp>
      <p:sp>
        <p:nvSpPr>
          <p:cNvPr id="67587" name="TextBox 3"/>
          <p:cNvSpPr txBox="1">
            <a:spLocks noChangeArrowheads="1"/>
          </p:cNvSpPr>
          <p:nvPr/>
        </p:nvSpPr>
        <p:spPr bwMode="auto">
          <a:xfrm>
            <a:off x="914400" y="5638800"/>
            <a:ext cx="6934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b="1"/>
              <a:t>un plan o método de acción o conducta para tratar con otros países</a:t>
            </a:r>
            <a:endParaRPr lang="en-US" altLang="en-US" b="1">
              <a:latin typeface="Arial" charset="0"/>
            </a:endParaRPr>
          </a:p>
        </p:txBody>
      </p:sp>
      <p:pic>
        <p:nvPicPr>
          <p:cNvPr id="67588" name="Picture 5" descr="http://studentweb.cencol.ca/wtsang15/COMP%20213/Midterm/world-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8580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1371600" y="685800"/>
            <a:ext cx="6553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gobierno </a:t>
            </a:r>
          </a:p>
        </p:txBody>
      </p:sp>
      <p:pic>
        <p:nvPicPr>
          <p:cNvPr id="69635" name="Picture 5" descr="City of Memph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62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Box 3"/>
          <p:cNvSpPr txBox="1">
            <a:spLocks noChangeArrowheads="1"/>
          </p:cNvSpPr>
          <p:nvPr/>
        </p:nvSpPr>
        <p:spPr bwMode="auto">
          <a:xfrm>
            <a:off x="914400" y="5334000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s-ES" altLang="en-US" sz="3600" b="1"/>
              <a:t>un grupo de personas que hacen las leyes y se aseguran que se lleven a cabo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1"/>
          <p:cNvSpPr txBox="1">
            <a:spLocks noChangeArrowheads="1"/>
          </p:cNvSpPr>
          <p:nvPr/>
        </p:nvSpPr>
        <p:spPr bwMode="auto">
          <a:xfrm>
            <a:off x="304800" y="304800"/>
            <a:ext cx="84582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sz="4400" b="1"/>
              <a:t>casa de Representantes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charset="0"/>
              </a:rPr>
              <a:t> </a:t>
            </a:r>
            <a:endParaRPr lang="en-US" altLang="en-US">
              <a:latin typeface="Comic Sans MS" pitchFamily="66" charset="0"/>
            </a:endParaRPr>
          </a:p>
        </p:txBody>
      </p:sp>
      <p:pic>
        <p:nvPicPr>
          <p:cNvPr id="71683" name="Picture 5" descr="File:Illinois House of Representative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58674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TextBox 3"/>
          <p:cNvSpPr txBox="1">
            <a:spLocks noChangeArrowheads="1"/>
          </p:cNvSpPr>
          <p:nvPr/>
        </p:nvSpPr>
        <p:spPr bwMode="auto">
          <a:xfrm>
            <a:off x="457200" y="5105400"/>
            <a:ext cx="8229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s-ES" altLang="en-US" sz="2800" b="1"/>
              <a:t>parte del Congreso en el que el número de representantes se determina por la población de un estado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1"/>
          <p:cNvSpPr txBox="1">
            <a:spLocks noChangeArrowheads="1"/>
          </p:cNvSpPr>
          <p:nvPr/>
        </p:nvSpPr>
        <p:spPr bwMode="auto">
          <a:xfrm>
            <a:off x="2057400" y="381000"/>
            <a:ext cx="449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inmigrantes</a:t>
            </a:r>
            <a:endParaRPr lang="en-US" altLang="en-US" sz="4400" b="1">
              <a:latin typeface="Arial" charset="0"/>
              <a:cs typeface="Arial" charset="0"/>
            </a:endParaRPr>
          </a:p>
        </p:txBody>
      </p:sp>
      <p:pic>
        <p:nvPicPr>
          <p:cNvPr id="73731" name="Picture 5" descr="http://www.sbschools.org/schools/bc/mediacenter/immigration/images/immigra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47625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Box 3"/>
          <p:cNvSpPr txBox="1">
            <a:spLocks noChangeArrowheads="1"/>
          </p:cNvSpPr>
          <p:nvPr/>
        </p:nvSpPr>
        <p:spPr bwMode="auto">
          <a:xfrm>
            <a:off x="533400" y="5334000"/>
            <a:ext cx="79248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s-ES" altLang="en-US" b="1"/>
              <a:t>personas que llegan a otro país con el propósito de vivir ahí permanentemente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b="1" smtClean="0"/>
              <a:t>judicial</a:t>
            </a:r>
            <a:r>
              <a:rPr lang="en-US" altLang="en-US" smtClean="0"/>
              <a:t> </a:t>
            </a:r>
            <a:br>
              <a:rPr lang="en-US" altLang="en-US" smtClean="0"/>
            </a:br>
            <a:endParaRPr lang="en-US" altLang="en-US" smtClean="0"/>
          </a:p>
        </p:txBody>
      </p:sp>
      <p:pic>
        <p:nvPicPr>
          <p:cNvPr id="75779" name="Picture 2" descr="http://www.nisd.net/ward/Staff/gt_page/gt_page_08_09/government_hotlist/bran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53149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TextBox 3"/>
          <p:cNvSpPr txBox="1">
            <a:spLocks noChangeArrowheads="1"/>
          </p:cNvSpPr>
          <p:nvPr/>
        </p:nvSpPr>
        <p:spPr bwMode="auto">
          <a:xfrm>
            <a:off x="1219200" y="5257800"/>
            <a:ext cx="693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3600" b="1"/>
              <a:t>la rama del gobierno que interpreta la ley</a:t>
            </a:r>
            <a:endParaRPr lang="en-US" altLang="en-US" sz="3600" b="1">
              <a:latin typeface="Arial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 </a:t>
            </a:r>
            <a:r>
              <a:rPr lang="en-US" altLang="en-US" b="1" smtClean="0"/>
              <a:t>justicia </a:t>
            </a:r>
            <a:br>
              <a:rPr lang="en-US" altLang="en-US" b="1" smtClean="0"/>
            </a:br>
            <a:endParaRPr lang="en-US" altLang="en-US" b="1" smtClean="0"/>
          </a:p>
        </p:txBody>
      </p:sp>
      <p:pic>
        <p:nvPicPr>
          <p:cNvPr id="76803" name="Picture 4" descr="File:Scale of justice gold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54165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Box 3"/>
          <p:cNvSpPr txBox="1">
            <a:spLocks noChangeArrowheads="1"/>
          </p:cNvSpPr>
          <p:nvPr/>
        </p:nvSpPr>
        <p:spPr bwMode="auto">
          <a:xfrm>
            <a:off x="1905000" y="5867400"/>
            <a:ext cx="556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rectitud</a:t>
            </a:r>
            <a:r>
              <a:rPr lang="en-US" altLang="en-US" sz="3600" b="1"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Box 3"/>
          <p:cNvSpPr txBox="1">
            <a:spLocks noChangeArrowheads="1"/>
          </p:cNvSpPr>
          <p:nvPr/>
        </p:nvSpPr>
        <p:spPr bwMode="auto">
          <a:xfrm>
            <a:off x="2057400" y="381000"/>
            <a:ext cx="449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cs typeface="Arial" charset="0"/>
              </a:rPr>
              <a:t>ley</a:t>
            </a:r>
          </a:p>
        </p:txBody>
      </p:sp>
      <p:pic>
        <p:nvPicPr>
          <p:cNvPr id="77827" name="Picture 1029" descr="http://www.fbi.gov/publications/leb/2005/june2005/june05leb_27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029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TextBox 3"/>
          <p:cNvSpPr txBox="1">
            <a:spLocks noChangeArrowheads="1"/>
          </p:cNvSpPr>
          <p:nvPr/>
        </p:nvSpPr>
        <p:spPr bwMode="auto">
          <a:xfrm>
            <a:off x="990600" y="5334000"/>
            <a:ext cx="6629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3600" b="1"/>
              <a:t>una regla hecha y llevada a cabo por el gobierno</a:t>
            </a:r>
            <a:endParaRPr lang="en-US" altLang="en-US" sz="3600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685800" y="457200"/>
            <a:ext cx="7086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nombrado</a:t>
            </a:r>
            <a:endParaRPr lang="en-US" altLang="en-US" sz="4400" b="1">
              <a:latin typeface="Comic Sans MS" pitchFamily="66" charset="0"/>
            </a:endParaRP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533400" y="304800"/>
            <a:ext cx="708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 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609600" y="5410200"/>
            <a:ext cx="723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3600" b="1"/>
              <a:t>seleccionado para un puesto, cargo o deber</a:t>
            </a:r>
            <a:endParaRPr lang="en-US" altLang="en-US" sz="3600" b="1">
              <a:latin typeface="Arial" charset="0"/>
            </a:endParaRPr>
          </a:p>
        </p:txBody>
      </p:sp>
      <p:pic>
        <p:nvPicPr>
          <p:cNvPr id="9221" name="Picture 6" descr="http://t2.gstatic.com/images?q=tbn:FkH6hswXyuHrMM:http://ducksaysquack.files.wordpress.com/2009/10/sonia-sotomayo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3048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6248400" y="1981200"/>
            <a:ext cx="205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s-ES" altLang="en-US" sz="1800"/>
              <a:t>Sonia Sotomayor fue nombrada como juez de la corte suprema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Box 3"/>
          <p:cNvSpPr txBox="1">
            <a:spLocks noChangeArrowheads="1"/>
          </p:cNvSpPr>
          <p:nvPr/>
        </p:nvSpPr>
        <p:spPr bwMode="auto">
          <a:xfrm>
            <a:off x="2057400" y="381000"/>
            <a:ext cx="449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cs typeface="Arial" charset="0"/>
              </a:rPr>
              <a:t>legislatura</a:t>
            </a:r>
          </a:p>
        </p:txBody>
      </p:sp>
      <p:pic>
        <p:nvPicPr>
          <p:cNvPr id="79875" name="Picture 1031" descr="http://kingsource55.com/pagotus/images/legislat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410200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TextBox 3"/>
          <p:cNvSpPr txBox="1">
            <a:spLocks noChangeArrowheads="1"/>
          </p:cNvSpPr>
          <p:nvPr/>
        </p:nvSpPr>
        <p:spPr bwMode="auto">
          <a:xfrm>
            <a:off x="609600" y="5376863"/>
            <a:ext cx="8229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3600" b="1"/>
              <a:t>una de las tres ramas del gobierno que hace las leyes</a:t>
            </a:r>
            <a:endParaRPr lang="en-US" altLang="en-US" sz="3600" b="1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Box 1"/>
          <p:cNvSpPr txBox="1">
            <a:spLocks noChangeArrowheads="1"/>
          </p:cNvSpPr>
          <p:nvPr/>
        </p:nvSpPr>
        <p:spPr bwMode="auto">
          <a:xfrm>
            <a:off x="2743200" y="457200"/>
            <a:ext cx="3810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cs typeface="Arial" charset="0"/>
              </a:rPr>
              <a:t>libertad</a:t>
            </a:r>
          </a:p>
        </p:txBody>
      </p:sp>
      <p:pic>
        <p:nvPicPr>
          <p:cNvPr id="81923" name="Picture 1031" descr="http://wirednewyork.com/landmarks/liberty/images/liber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800"/>
            <a:ext cx="3048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TextBox 3"/>
          <p:cNvSpPr txBox="1">
            <a:spLocks noChangeArrowheads="1"/>
          </p:cNvSpPr>
          <p:nvPr/>
        </p:nvSpPr>
        <p:spPr bwMode="auto">
          <a:xfrm>
            <a:off x="1143000" y="5638800"/>
            <a:ext cx="655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3600" b="1"/>
              <a:t>libertad del control por otros</a:t>
            </a:r>
            <a:endParaRPr lang="en-US" altLang="en-US" sz="3600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Box 1"/>
          <p:cNvSpPr txBox="1">
            <a:spLocks noChangeArrowheads="1"/>
          </p:cNvSpPr>
          <p:nvPr/>
        </p:nvSpPr>
        <p:spPr bwMode="auto">
          <a:xfrm>
            <a:off x="2057400" y="381000"/>
            <a:ext cx="449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monarquía</a:t>
            </a:r>
            <a:endParaRPr lang="en-US" altLang="en-US" sz="4400" b="1">
              <a:latin typeface="Arial" charset="0"/>
              <a:cs typeface="Arial" charset="0"/>
            </a:endParaRPr>
          </a:p>
        </p:txBody>
      </p:sp>
      <p:pic>
        <p:nvPicPr>
          <p:cNvPr id="83971" name="Picture 1031" descr="NouvelleRhodesKingachievement.png Nouvelle Rhodes King achievement image by Otkyas_at_Kel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3657600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Box 3"/>
          <p:cNvSpPr txBox="1">
            <a:spLocks noChangeArrowheads="1"/>
          </p:cNvSpPr>
          <p:nvPr/>
        </p:nvSpPr>
        <p:spPr bwMode="auto">
          <a:xfrm>
            <a:off x="533400" y="5181600"/>
            <a:ext cx="792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3600" b="1"/>
              <a:t>un gobierno regido por un rey o una reina</a:t>
            </a:r>
            <a:endParaRPr lang="en-US" altLang="en-US" sz="3600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Box 1"/>
          <p:cNvSpPr txBox="1">
            <a:spLocks noChangeArrowheads="1"/>
          </p:cNvSpPr>
          <p:nvPr/>
        </p:nvSpPr>
        <p:spPr bwMode="auto">
          <a:xfrm>
            <a:off x="457200" y="381000"/>
            <a:ext cx="8153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s-ES" altLang="en-US" sz="4400" b="1"/>
              <a:t>senado del estado de Nueva York</a:t>
            </a:r>
          </a:p>
        </p:txBody>
      </p:sp>
      <p:pic>
        <p:nvPicPr>
          <p:cNvPr id="86019" name="Picture 1030" descr="http://63.118.56.3/sws/aboutsenate/tour_sealmea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3810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TextBox 3"/>
          <p:cNvSpPr txBox="1">
            <a:spLocks noChangeArrowheads="1"/>
          </p:cNvSpPr>
          <p:nvPr/>
        </p:nvSpPr>
        <p:spPr bwMode="auto">
          <a:xfrm>
            <a:off x="1219200" y="5181600"/>
            <a:ext cx="6934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s-ES" altLang="en-US" sz="3600" b="1"/>
              <a:t>una de las dos casas que conforman el poder legislativo en Nueva York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Box 1"/>
          <p:cNvSpPr txBox="1">
            <a:spLocks noChangeArrowheads="1"/>
          </p:cNvSpPr>
          <p:nvPr/>
        </p:nvSpPr>
        <p:spPr bwMode="auto">
          <a:xfrm>
            <a:off x="2362200" y="533400"/>
            <a:ext cx="449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juramento</a:t>
            </a:r>
            <a:endParaRPr lang="en-US" altLang="en-US" sz="4400" b="1">
              <a:latin typeface="Arial" charset="0"/>
              <a:cs typeface="Arial" charset="0"/>
            </a:endParaRPr>
          </a:p>
        </p:txBody>
      </p:sp>
      <p:pic>
        <p:nvPicPr>
          <p:cNvPr id="88067" name="Picture 1029" descr="http://www.cbc.ca/gfx/images/news/photos/2009/01/22/obama-oath-getty-w843985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7833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TextBox 3"/>
          <p:cNvSpPr txBox="1">
            <a:spLocks noChangeArrowheads="1"/>
          </p:cNvSpPr>
          <p:nvPr/>
        </p:nvSpPr>
        <p:spPr bwMode="auto">
          <a:xfrm>
            <a:off x="838200" y="5715000"/>
            <a:ext cx="693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una promesa formal</a:t>
            </a:r>
            <a:endParaRPr lang="en-US" altLang="en-US" sz="3600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Box 1"/>
          <p:cNvSpPr txBox="1">
            <a:spLocks noChangeArrowheads="1"/>
          </p:cNvSpPr>
          <p:nvPr/>
        </p:nvSpPr>
        <p:spPr bwMode="auto">
          <a:xfrm>
            <a:off x="2209800" y="381000"/>
            <a:ext cx="449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ordenar</a:t>
            </a:r>
            <a:endParaRPr lang="en-US" altLang="en-US" sz="4400" b="1">
              <a:latin typeface="Arial" charset="0"/>
              <a:cs typeface="Arial" charset="0"/>
            </a:endParaRPr>
          </a:p>
        </p:txBody>
      </p:sp>
      <p:pic>
        <p:nvPicPr>
          <p:cNvPr id="90115" name="Picture 1033" descr="http://www.jmorganmarketing.com/wp-content/uploads/2008/03/man-with-megaphon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00200"/>
            <a:ext cx="3513138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TextBox 3"/>
          <p:cNvSpPr txBox="1">
            <a:spLocks noChangeArrowheads="1"/>
          </p:cNvSpPr>
          <p:nvPr/>
        </p:nvSpPr>
        <p:spPr bwMode="auto">
          <a:xfrm>
            <a:off x="1600200" y="5638800"/>
            <a:ext cx="541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organizar</a:t>
            </a:r>
            <a:endParaRPr lang="en-US" altLang="en-US" sz="3600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33400" y="1905000"/>
            <a:ext cx="3657600" cy="37338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92163" name="TextBox 1"/>
          <p:cNvSpPr txBox="1">
            <a:spLocks noChangeArrowheads="1"/>
          </p:cNvSpPr>
          <p:nvPr/>
        </p:nvSpPr>
        <p:spPr bwMode="auto">
          <a:xfrm>
            <a:off x="1371600" y="381000"/>
            <a:ext cx="6019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anular</a:t>
            </a:r>
            <a:endParaRPr lang="en-US" altLang="en-US" sz="4400" b="1">
              <a:latin typeface="Arial" charset="0"/>
              <a:cs typeface="Arial" charset="0"/>
            </a:endParaRPr>
          </a:p>
        </p:txBody>
      </p:sp>
      <p:pic>
        <p:nvPicPr>
          <p:cNvPr id="92164" name="Picture 1031" descr="http://www.concurringopinions.com/archives/signing%20contra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7000"/>
            <a:ext cx="39814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1033" descr="http://arizona.typepad.com/photos/uncategorized/2008/05/24/vet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27971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>
            <a:stCxn id="8" idx="1"/>
            <a:endCxn id="8" idx="5"/>
          </p:cNvCxnSpPr>
          <p:nvPr/>
        </p:nvCxnSpPr>
        <p:spPr>
          <a:xfrm rot="16200000" flipH="1">
            <a:off x="1041401" y="2478087"/>
            <a:ext cx="2641600" cy="25876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67" name="TextBox 6"/>
          <p:cNvSpPr txBox="1">
            <a:spLocks noChangeArrowheads="1"/>
          </p:cNvSpPr>
          <p:nvPr/>
        </p:nvSpPr>
        <p:spPr bwMode="auto">
          <a:xfrm>
            <a:off x="1828800" y="5562600"/>
            <a:ext cx="617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3600" b="1"/>
              <a:t>aprobar una ley a pesar de veto del Presidente</a:t>
            </a:r>
            <a:endParaRPr lang="en-US" altLang="en-US" sz="3600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petición</a:t>
            </a:r>
            <a:endParaRPr lang="en-US" altLang="en-US" sz="4400" b="1">
              <a:latin typeface="Arial" charset="0"/>
              <a:cs typeface="Arial" charset="0"/>
            </a:endParaRPr>
          </a:p>
        </p:txBody>
      </p:sp>
      <p:pic>
        <p:nvPicPr>
          <p:cNvPr id="94211" name="Picture 5" descr="http://blogs.watoday.com.au/digital-life/screenplay/peti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53498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TextBox 3"/>
          <p:cNvSpPr txBox="1">
            <a:spLocks noChangeArrowheads="1"/>
          </p:cNvSpPr>
          <p:nvPr/>
        </p:nvSpPr>
        <p:spPr bwMode="auto">
          <a:xfrm>
            <a:off x="1524000" y="5181600"/>
            <a:ext cx="624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3600" b="1"/>
              <a:t>una solicitud formal por escrito a un grupo de autoridad</a:t>
            </a:r>
            <a:endParaRPr lang="en-US" altLang="en-US" sz="3600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posteridad</a:t>
            </a:r>
            <a:endParaRPr lang="en-US" altLang="en-US" sz="4400" b="1">
              <a:latin typeface="Arial" charset="0"/>
              <a:cs typeface="Arial" charset="0"/>
            </a:endParaRPr>
          </a:p>
        </p:txBody>
      </p:sp>
      <p:pic>
        <p:nvPicPr>
          <p:cNvPr id="96259" name="Picture 5" descr="http://static.tvtropes.org/pmwiki/pub/images/future_city_downt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3340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TextBox 3"/>
          <p:cNvSpPr txBox="1">
            <a:spLocks noChangeArrowheads="1"/>
          </p:cNvSpPr>
          <p:nvPr/>
        </p:nvSpPr>
        <p:spPr bwMode="auto">
          <a:xfrm>
            <a:off x="533400" y="5334000"/>
            <a:ext cx="807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s-ES" altLang="en-US" sz="3600" b="1"/>
              <a:t>dejado para todas las personas en el futur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cs typeface="Arial" charset="0"/>
              </a:rPr>
              <a:t>poder</a:t>
            </a:r>
          </a:p>
        </p:txBody>
      </p:sp>
      <p:pic>
        <p:nvPicPr>
          <p:cNvPr id="98307" name="Picture 5" descr="http://static.ivygateblog.com.s3.amazonaws.com/wp-content/uploads/2010/02/361px-police_man_ganson_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343852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TextBox 3"/>
          <p:cNvSpPr txBox="1">
            <a:spLocks noChangeArrowheads="1"/>
          </p:cNvSpPr>
          <p:nvPr/>
        </p:nvSpPr>
        <p:spPr bwMode="auto">
          <a:xfrm>
            <a:off x="1752600" y="5638800"/>
            <a:ext cx="525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autoridad lega</a:t>
            </a:r>
            <a:endParaRPr lang="en-US" altLang="en-US" sz="3600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609600" y="381000"/>
            <a:ext cx="7543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sz="4400" b="1"/>
              <a:t>persona designada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 </a:t>
            </a:r>
            <a:endParaRPr lang="en-US" altLang="en-US" sz="2000">
              <a:latin typeface="Comic Sans MS" pitchFamily="66" charset="0"/>
            </a:endParaRPr>
          </a:p>
        </p:txBody>
      </p:sp>
      <p:pic>
        <p:nvPicPr>
          <p:cNvPr id="11267" name="Picture 1031" descr="http://www.theage.com.au/ffximage/2005/09/30/3009roberts2_wideweb__430x2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493395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838200" y="4953000"/>
            <a:ext cx="678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3600" b="1"/>
              <a:t>una persona seleccionada por algún cargo o puesto</a:t>
            </a:r>
            <a:endParaRPr lang="en-US" altLang="en-US" sz="36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preámbulo </a:t>
            </a:r>
            <a:endParaRPr lang="en-US" altLang="en-US" sz="4400" b="1">
              <a:latin typeface="Arial" charset="0"/>
              <a:cs typeface="Arial" charset="0"/>
            </a:endParaRPr>
          </a:p>
        </p:txBody>
      </p:sp>
      <p:pic>
        <p:nvPicPr>
          <p:cNvPr id="100355" name="Picture 5" descr="http://www.geneseegop.org/constitution-pream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9200"/>
            <a:ext cx="320040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TextBox 3"/>
          <p:cNvSpPr txBox="1">
            <a:spLocks noChangeArrowheads="1"/>
          </p:cNvSpPr>
          <p:nvPr/>
        </p:nvSpPr>
        <p:spPr bwMode="auto">
          <a:xfrm>
            <a:off x="1143000" y="5181600"/>
            <a:ext cx="693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3600" b="1"/>
              <a:t>la apertura de la Constitución que establece su finalidad</a:t>
            </a:r>
            <a:endParaRPr lang="en-US" altLang="en-US" sz="36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representante</a:t>
            </a:r>
            <a:endParaRPr lang="en-US" altLang="en-US" sz="4400" b="1">
              <a:latin typeface="Arial" charset="0"/>
              <a:cs typeface="Arial" charset="0"/>
            </a:endParaRPr>
          </a:p>
        </p:txBody>
      </p:sp>
      <p:pic>
        <p:nvPicPr>
          <p:cNvPr id="102403" name="Picture 5" descr="http://crossroadsmag.eu/images/2008/review/EuroMUN/US_representative_speaking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715000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4" name="TextBox 3"/>
          <p:cNvSpPr txBox="1">
            <a:spLocks noChangeArrowheads="1"/>
          </p:cNvSpPr>
          <p:nvPr/>
        </p:nvSpPr>
        <p:spPr bwMode="auto">
          <a:xfrm>
            <a:off x="990600" y="5562600"/>
            <a:ext cx="7467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b="1"/>
              <a:t>una persona que es elegida o elegido para hablar por los demás</a:t>
            </a:r>
            <a:endParaRPr lang="en-US" altLang="en-US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Box 1"/>
          <p:cNvSpPr txBox="1">
            <a:spLocks noChangeArrowheads="1"/>
          </p:cNvSpPr>
          <p:nvPr/>
        </p:nvSpPr>
        <p:spPr bwMode="auto">
          <a:xfrm>
            <a:off x="1981200" y="457200"/>
            <a:ext cx="502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senado</a:t>
            </a:r>
            <a:endParaRPr lang="en-US" altLang="en-US" sz="4400" b="1">
              <a:latin typeface="Arial" charset="0"/>
              <a:cs typeface="Arial" charset="0"/>
            </a:endParaRPr>
          </a:p>
        </p:txBody>
      </p:sp>
      <p:pic>
        <p:nvPicPr>
          <p:cNvPr id="104451" name="Picture 5" descr="http://www.treehugger.com/democrats-cap-and-trade-bill-house-renew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508793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TextBox 3"/>
          <p:cNvSpPr txBox="1">
            <a:spLocks noChangeArrowheads="1"/>
          </p:cNvSpPr>
          <p:nvPr/>
        </p:nvSpPr>
        <p:spPr bwMode="auto">
          <a:xfrm>
            <a:off x="457200" y="4800600"/>
            <a:ext cx="815340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s-ES" altLang="en-US" b="1"/>
              <a:t>el Pleno del Congreso en la que cada estado </a:t>
            </a:r>
          </a:p>
          <a:p>
            <a:pPr algn="ctr">
              <a:buFont typeface="Arial" charset="0"/>
              <a:buNone/>
            </a:pPr>
            <a:r>
              <a:rPr lang="es-ES" altLang="en-US" b="1"/>
              <a:t>tiene dos miembros, independientemente de su población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soberanía</a:t>
            </a:r>
            <a:endParaRPr lang="en-US" altLang="en-US" sz="4400" b="1">
              <a:latin typeface="Arial" charset="0"/>
              <a:cs typeface="Arial" charset="0"/>
            </a:endParaRPr>
          </a:p>
        </p:txBody>
      </p:sp>
      <p:sp>
        <p:nvSpPr>
          <p:cNvPr id="106499" name="TextBox 3"/>
          <p:cNvSpPr txBox="1">
            <a:spLocks noChangeArrowheads="1"/>
          </p:cNvSpPr>
          <p:nvPr/>
        </p:nvSpPr>
        <p:spPr bwMode="auto">
          <a:xfrm>
            <a:off x="1676400" y="5181600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libertad del control exterior</a:t>
            </a:r>
            <a:endParaRPr lang="en-US" altLang="en-US" sz="3600" b="1">
              <a:latin typeface="Comic Sans MS" pitchFamily="66" charset="0"/>
            </a:endParaRPr>
          </a:p>
        </p:txBody>
      </p:sp>
      <p:pic>
        <p:nvPicPr>
          <p:cNvPr id="106500" name="Picture 6" descr="http://t0.gstatic.com/images?q=tbn:pvAw58EEw7qVqM:http://www.coneinc.com/stuff/contentmgr/files/0/c8af4eaa9f7b13bc41cf94e9b0cffb05/misc/us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49784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Box 1"/>
          <p:cNvSpPr txBox="1">
            <a:spLocks noChangeArrowheads="1"/>
          </p:cNvSpPr>
          <p:nvPr/>
        </p:nvSpPr>
        <p:spPr bwMode="auto">
          <a:xfrm>
            <a:off x="2057400" y="609600"/>
            <a:ext cx="502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estado</a:t>
            </a:r>
            <a:endParaRPr lang="en-US" altLang="en-US" sz="4400" b="1">
              <a:latin typeface="Arial" charset="0"/>
              <a:cs typeface="Arial" charset="0"/>
            </a:endParaRPr>
          </a:p>
        </p:txBody>
      </p:sp>
      <p:pic>
        <p:nvPicPr>
          <p:cNvPr id="108547" name="Picture 6" descr="http://www.cdc.gov/niosh/topics/ables/images/ny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39624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8" name="TextBox 3"/>
          <p:cNvSpPr txBox="1">
            <a:spLocks noChangeArrowheads="1"/>
          </p:cNvSpPr>
          <p:nvPr/>
        </p:nvSpPr>
        <p:spPr bwMode="auto">
          <a:xfrm>
            <a:off x="685800" y="4800600"/>
            <a:ext cx="7848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3600" b="1"/>
              <a:t>uno de los 50 lugares de los Estados Unidos que tiene algunos poderes propios</a:t>
            </a:r>
            <a:endParaRPr lang="en-US" altLang="en-US" sz="3600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sz="4400" b="1"/>
              <a:t>tranquilidad</a:t>
            </a:r>
          </a:p>
          <a:p>
            <a:r>
              <a:rPr lang="en-US" altLang="en-US" sz="4000"/>
              <a:t>dad</a:t>
            </a:r>
          </a:p>
        </p:txBody>
      </p:sp>
      <p:pic>
        <p:nvPicPr>
          <p:cNvPr id="110595" name="Picture 5" descr="http://alvin1.files.wordpress.com/2008/07/lake-of-tranquil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2419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6" name="TextBox 3"/>
          <p:cNvSpPr txBox="1">
            <a:spLocks noChangeArrowheads="1"/>
          </p:cNvSpPr>
          <p:nvPr/>
        </p:nvSpPr>
        <p:spPr bwMode="auto">
          <a:xfrm>
            <a:off x="1295400" y="5715000"/>
            <a:ext cx="655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apacible y calmado</a:t>
            </a:r>
            <a:endParaRPr lang="en-US" altLang="en-US" sz="36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unión</a:t>
            </a:r>
            <a:endParaRPr lang="en-US" altLang="en-US" sz="4400" b="1">
              <a:latin typeface="Arial" charset="0"/>
              <a:cs typeface="Arial" charset="0"/>
            </a:endParaRPr>
          </a:p>
        </p:txBody>
      </p:sp>
      <p:pic>
        <p:nvPicPr>
          <p:cNvPr id="112643" name="Picture 5" descr="http://www.seiu.org/images/SEIU_union_memb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61150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4" name="TextBox 4"/>
          <p:cNvSpPr txBox="1">
            <a:spLocks noChangeArrowheads="1"/>
          </p:cNvSpPr>
          <p:nvPr/>
        </p:nvSpPr>
        <p:spPr bwMode="auto">
          <a:xfrm>
            <a:off x="457200" y="5791200"/>
            <a:ext cx="8077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s-ES" altLang="en-US" sz="3600" b="1"/>
              <a:t>el acto de unir, de ponerjuntos/juntas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sz="4400" b="1"/>
              <a:t>veredicto</a:t>
            </a:r>
          </a:p>
        </p:txBody>
      </p:sp>
      <p:pic>
        <p:nvPicPr>
          <p:cNvPr id="114691" name="Picture 6" descr="http://www.canyon-news.com/artman2/uploads/2/gave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42672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2" name="TextBox 3"/>
          <p:cNvSpPr txBox="1">
            <a:spLocks noChangeArrowheads="1"/>
          </p:cNvSpPr>
          <p:nvPr/>
        </p:nvSpPr>
        <p:spPr bwMode="auto">
          <a:xfrm>
            <a:off x="1371600" y="5334000"/>
            <a:ext cx="6477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3600" b="1"/>
              <a:t>una decisión tomada por un jurado al final de un juicio</a:t>
            </a:r>
            <a:endParaRPr lang="en-US" altLang="en-US" sz="36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Box 1"/>
          <p:cNvSpPr txBox="1">
            <a:spLocks noChangeArrowheads="1"/>
          </p:cNvSpPr>
          <p:nvPr/>
        </p:nvSpPr>
        <p:spPr bwMode="auto">
          <a:xfrm>
            <a:off x="1828800" y="381000"/>
            <a:ext cx="5791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cs typeface="Arial" charset="0"/>
              </a:rPr>
              <a:t>veto</a:t>
            </a:r>
          </a:p>
        </p:txBody>
      </p:sp>
      <p:pic>
        <p:nvPicPr>
          <p:cNvPr id="116739" name="Picture 5" descr="http://upload.wikimedia.org/wikipedia/commons/thumb/a/a7/Stop_sign_MUTCD.svg/300px-Stop_sign_MUTCD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0" name="TextBox 4"/>
          <p:cNvSpPr txBox="1">
            <a:spLocks noChangeArrowheads="1"/>
          </p:cNvSpPr>
          <p:nvPr/>
        </p:nvSpPr>
        <p:spPr bwMode="auto">
          <a:xfrm>
            <a:off x="1143000" y="4953000"/>
            <a:ext cx="72390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s-ES" altLang="en-US" b="1"/>
              <a:t>la decisión de un funcionario electo de no firmar una ley que fue aprobada por una legislatura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bienestar</a:t>
            </a:r>
            <a:endParaRPr lang="en-US" altLang="en-US" sz="4400" b="1">
              <a:latin typeface="Arial" charset="0"/>
              <a:cs typeface="Arial" charset="0"/>
            </a:endParaRPr>
          </a:p>
        </p:txBody>
      </p:sp>
      <p:pic>
        <p:nvPicPr>
          <p:cNvPr id="118787" name="Picture 8" descr="http://www.sitepoint.com/blogs/wp-content/uploads/2009/04/volunte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8" name="TextBox 3"/>
          <p:cNvSpPr txBox="1">
            <a:spLocks noChangeArrowheads="1"/>
          </p:cNvSpPr>
          <p:nvPr/>
        </p:nvSpPr>
        <p:spPr bwMode="auto">
          <a:xfrm>
            <a:off x="1676400" y="5638800"/>
            <a:ext cx="617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3600" b="1"/>
              <a:t>por el bien de la gente</a:t>
            </a:r>
            <a:endParaRPr lang="en-US" altLang="en-US" sz="36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2057400" y="381000"/>
            <a:ext cx="449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asamblea</a:t>
            </a:r>
            <a:endParaRPr lang="en-US" altLang="en-US" sz="4400" b="1">
              <a:latin typeface="Arial" charset="0"/>
            </a:endParaRPr>
          </a:p>
        </p:txBody>
      </p:sp>
      <p:pic>
        <p:nvPicPr>
          <p:cNvPr id="13315" name="Picture 1030" descr="http://t3.gstatic.com/images?q=tbn:AlAbKKTSa9HXeM:http://watersecretsblog.com/archives/Sacramento-state-capital-house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43497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457200" y="4719638"/>
            <a:ext cx="8229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s-ES" altLang="en-US" sz="3600" b="1"/>
              <a:t>un cuerpo de elaboración de las leyes</a:t>
            </a:r>
          </a:p>
          <a:p>
            <a:pPr algn="ctr">
              <a:buFont typeface="Arial" charset="0"/>
              <a:buNone/>
            </a:pPr>
            <a:r>
              <a:rPr lang="es-ES" altLang="en-US" sz="3600" b="1"/>
              <a:t>En el gobierno de Nueva York, una de las dos cámaras del poder legislativo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2057400" y="381000"/>
            <a:ext cx="449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proyecto de ley</a:t>
            </a:r>
            <a:endParaRPr lang="en-US" altLang="en-US" sz="4400" b="1">
              <a:latin typeface="Comic Sans MS" pitchFamily="66" charset="0"/>
            </a:endParaRPr>
          </a:p>
        </p:txBody>
      </p:sp>
      <p:pic>
        <p:nvPicPr>
          <p:cNvPr id="15363" name="Picture 1029" descr="http://www2.parl.gc.ca/sites/lop/visitors/indoor/followbill/images/bill_engli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2614613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219200" y="5105400"/>
            <a:ext cx="6858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s-ES" altLang="en-US" sz="3600" b="1"/>
              <a:t>un proyecto de ley que no ha sido sometidoa votación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latin typeface="Arial" charset="0"/>
            </a:endParaRPr>
          </a:p>
        </p:txBody>
      </p:sp>
      <p:pic>
        <p:nvPicPr>
          <p:cNvPr id="15365" name="Picture 9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76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2057400" y="381000"/>
            <a:ext cx="449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presupuesto</a:t>
            </a:r>
            <a:endParaRPr lang="en-US" altLang="en-US" sz="2000" b="1">
              <a:latin typeface="Arial" charset="0"/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57200" y="4826000"/>
            <a:ext cx="838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s-ES" altLang="en-US" sz="3600" b="1"/>
              <a:t>un plan del gobierno para gastar el dinero que se recibe de los ciudadanos durante un determinado período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17412" name="Picture 5" descr="http://www.frsd.k12.nj.us/flemingtonraritan/lib/flemingtonraritan/budget_pi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4956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609600" y="381000"/>
            <a:ext cx="7543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sz="4400" b="1"/>
              <a:t>ramas de gobierno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 </a:t>
            </a:r>
            <a:endParaRPr lang="en-US" altLang="en-US" sz="2000">
              <a:latin typeface="Comic Sans MS" pitchFamily="66" charset="0"/>
            </a:endParaRPr>
          </a:p>
        </p:txBody>
      </p:sp>
      <p:pic>
        <p:nvPicPr>
          <p:cNvPr id="19459" name="Picture 1031" descr="http://questgarden.com/77/17/0/090223140110/images/gov_tree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9144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219200" y="4495800"/>
            <a:ext cx="8305800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s-ES" altLang="en-US"/>
              <a:t>partes del gobierno</a:t>
            </a:r>
          </a:p>
          <a:p>
            <a:pPr algn="ctr">
              <a:buFont typeface="Arial" charset="0"/>
              <a:buNone/>
            </a:pPr>
            <a:endParaRPr lang="es-ES" altLang="en-US"/>
          </a:p>
          <a:p>
            <a:pPr algn="ctr">
              <a:buFont typeface="Arial" charset="0"/>
              <a:buNone/>
            </a:pPr>
            <a:r>
              <a:rPr lang="es-ES" altLang="en-US"/>
              <a:t>Los Estados Unidos tiene tres poderes del Estado: Ejecutivo, Judicial y Legislativo.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754</Words>
  <Application>Microsoft Office PowerPoint</Application>
  <PresentationFormat>On-screen Show (4:3)</PresentationFormat>
  <Paragraphs>152</Paragraphs>
  <Slides>59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  justicia  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 judicial  </vt:lpstr>
      <vt:lpstr>  justicia  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</vt:vector>
  </TitlesOfParts>
  <Company>Putnam / No. Westchester BOCES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loaner</dc:creator>
  <cp:lastModifiedBy>witech</cp:lastModifiedBy>
  <cp:revision>98</cp:revision>
  <dcterms:created xsi:type="dcterms:W3CDTF">2008-05-30T14:50:31Z</dcterms:created>
  <dcterms:modified xsi:type="dcterms:W3CDTF">2015-09-10T19:46:40Z</dcterms:modified>
</cp:coreProperties>
</file>