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85" r:id="rId2"/>
    <p:sldId id="286" r:id="rId3"/>
    <p:sldId id="256" r:id="rId4"/>
    <p:sldId id="257" r:id="rId5"/>
    <p:sldId id="287" r:id="rId6"/>
    <p:sldId id="288" r:id="rId7"/>
    <p:sldId id="289" r:id="rId8"/>
    <p:sldId id="290" r:id="rId9"/>
    <p:sldId id="259" r:id="rId10"/>
    <p:sldId id="291" r:id="rId11"/>
    <p:sldId id="292" r:id="rId12"/>
    <p:sldId id="293" r:id="rId13"/>
    <p:sldId id="260" r:id="rId14"/>
    <p:sldId id="261" r:id="rId15"/>
    <p:sldId id="294" r:id="rId16"/>
    <p:sldId id="262" r:id="rId17"/>
    <p:sldId id="295" r:id="rId18"/>
    <p:sldId id="263" r:id="rId19"/>
    <p:sldId id="264" r:id="rId20"/>
    <p:sldId id="296" r:id="rId21"/>
    <p:sldId id="297" r:id="rId22"/>
    <p:sldId id="266" r:id="rId23"/>
    <p:sldId id="299" r:id="rId24"/>
    <p:sldId id="267" r:id="rId25"/>
    <p:sldId id="268" r:id="rId26"/>
    <p:sldId id="269" r:id="rId27"/>
    <p:sldId id="300" r:id="rId28"/>
    <p:sldId id="271" r:id="rId29"/>
    <p:sldId id="302" r:id="rId30"/>
    <p:sldId id="274" r:id="rId31"/>
    <p:sldId id="277" r:id="rId32"/>
    <p:sldId id="303" r:id="rId33"/>
    <p:sldId id="278" r:id="rId34"/>
    <p:sldId id="279" r:id="rId35"/>
    <p:sldId id="280" r:id="rId36"/>
    <p:sldId id="281" r:id="rId37"/>
    <p:sldId id="284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29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300EF1F-7BAD-40F8-AD78-4EF65A5FBD7A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771256E3-875F-4F9C-891D-FE7BB748AB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39150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85696-710C-4A11-B943-52DFA0602065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D78EF-BC19-406C-927A-32DE8AFD8D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7923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91563-79DD-40FF-95DF-5BDDDE2AC7C6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F60FA-4A3C-474B-A2B8-7F65845F69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65496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805E0-EF1C-4909-B4F3-462803148E4D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C464E-1D69-4E67-A1EB-3C1E67E9C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880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7A3C7-044C-4BB6-8B5D-3547CD4EC891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8E8E6-B338-4200-B4FC-0F8551F1A1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1122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A485A-5054-4C3B-BE5D-A522B5DE81DA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519E7-DBAC-40B5-B90D-34472CC1FA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0799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4E814-E328-453B-9634-947138D0C7B9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2C178-2F1C-4014-9C97-0A4A94F589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4969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285A-2FA3-4EA6-BA9D-ABB9393A3ADC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700EA-C120-49B0-BA15-445B8CD914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30613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563C1-40E9-46A4-8F13-712FD5546359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98D43-F18F-41D3-A9BB-F2E0BF227B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21332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669A5-32F9-4007-ADD2-9DA72413506F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13940-AC05-49A8-9F54-1A81D1F4E6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6290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91BA2-404B-4EA7-A5A2-CA5E6D3A9106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D7A92-E432-4971-B36A-C0BA22F56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78431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DD29-514D-4C3F-B0C4-A47F02A24A8C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1DAD0-F75D-4808-9B3B-4873A860A4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3862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D0CB2C-888D-4CBB-953F-77AEF1493399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7E43B10-7A06-433C-81C1-45D1A03576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n-london.co.uk/lnx/services/Access_to_Finance.asp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morialhall.mass.edu/centapp/oh/story.do?shortName=loving1914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tlex.com/ArtLex/a/african_american_4.html" TargetMode="Externa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ughton-international.com/sectors/power-generation/hydro-power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istspeaker.com/2008/08/a-study-of-women-inventors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iecanal.org/lock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vwma.dst.ca.us/conservation/agriculture.php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hestofbooks.com/home-improvement/woodworking/Elements-of-Woodwork/Chapter-II-Lumbering-And-Varieties-Of-Wood.html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duca.eu/quick_tour.html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Gristmil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ingiq.com/mining/articles/5-strategies-to-achieve-safety-on-your-mine-site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lickr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bscoutpack788.org/2014/05/15/free-harborport-tour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vintageephemera.blogspot.com/2011/01/fashion-plate-ladies-shirt-waist-1894.html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terdirks.com/p704354399/h17582A02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wmf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ensselaerplateaulife.blogspot.com/2012/01/early-toll-road.htm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iecanal.org/westcentral-1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king.ohiotrail.com/fortloramie/lake.ht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mp.lbl.gov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ved=0CAYQjB0&amp;url=http://www.james-caan.com/&amp;ei=MmxaVLWbJ4uiyATiyIGYDA&amp;psig=AFQjCNHbZKEYbEp7Qda0namU0yUWDB04Vg&amp;ust=1415298140490884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.lib.lehigh.edu/cdm4/beyond_viewer.php?DMTHUMB=1&amp;ptr=08124&amp;searchworks=cat1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304800" y="1905000"/>
            <a:ext cx="8610600" cy="43088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Grade 4 Unit 4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Illustrated Glossary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Change Comes to New York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100" y="85725"/>
            <a:ext cx="7620000" cy="166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819400" y="1219200"/>
            <a:ext cx="3352800" cy="523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latin typeface="Comic Sans MS" pitchFamily="66" charset="0"/>
              </a:rPr>
              <a:t>finance</a:t>
            </a: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579755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762000" y="5181600"/>
            <a:ext cx="7696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the system that includes the circulation of money, the providing of banks and credit, and the making of investments</a:t>
            </a:r>
            <a:endParaRPr lang="en-US" altLang="en-US" sz="2800">
              <a:latin typeface="Comic Sans MS" pitchFamily="66" charset="0"/>
            </a:endParaRP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7467600" y="4572000"/>
            <a:ext cx="152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3"/>
              </a:rPr>
              <a:t>www.een-london.co.uk</a:t>
            </a:r>
            <a:endParaRPr lang="en-US" altLang="en-US" sz="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latin typeface="Comic Sans MS" pitchFamily="66" charset="0"/>
              </a:rPr>
              <a:t>Great Migration</a:t>
            </a:r>
          </a:p>
        </p:txBody>
      </p:sp>
      <p:pic>
        <p:nvPicPr>
          <p:cNvPr id="1741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4267200" cy="365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7086600" y="5105400"/>
            <a:ext cx="1828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3"/>
              </a:rPr>
              <a:t>www.memorialhall.mass.edu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7413" name="TextBox 9"/>
          <p:cNvSpPr txBox="1">
            <a:spLocks noChangeArrowheads="1"/>
          </p:cNvSpPr>
          <p:nvPr/>
        </p:nvSpPr>
        <p:spPr bwMode="auto">
          <a:xfrm>
            <a:off x="419100" y="5321300"/>
            <a:ext cx="838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the movement of millions of  African-Americans out of the South to the North, Midwest and West of the United States</a:t>
            </a: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Harlem Renaissance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685800" y="1600200"/>
            <a:ext cx="2514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5700" y="1981200"/>
            <a:ext cx="1714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138" y="2001838"/>
            <a:ext cx="3074987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8650" y="1311275"/>
            <a:ext cx="2973388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211138" y="5105400"/>
            <a:ext cx="83978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charset="0"/>
              </a:rPr>
              <a:t>the new African-American cultural expressions </a:t>
            </a:r>
            <a:r>
              <a:rPr lang="en-US" altLang="en-US" sz="2800" dirty="0" smtClean="0">
                <a:latin typeface="Arial" charset="0"/>
              </a:rPr>
              <a:t>that </a:t>
            </a:r>
            <a:r>
              <a:rPr lang="en-US" altLang="en-US" sz="2800" dirty="0">
                <a:latin typeface="Arial" charset="0"/>
              </a:rPr>
              <a:t>developed across the urban areas in the Northeast and Midwest United States</a:t>
            </a:r>
            <a:endParaRPr lang="en-US" altLang="en-US" sz="2800" dirty="0">
              <a:latin typeface="Comic Sans MS" pitchFamily="66" charset="0"/>
            </a:endParaRPr>
          </a:p>
        </p:txBody>
      </p:sp>
      <p:sp>
        <p:nvSpPr>
          <p:cNvPr id="18440" name="TextBox 7"/>
          <p:cNvSpPr txBox="1">
            <a:spLocks noChangeArrowheads="1"/>
          </p:cNvSpPr>
          <p:nvPr/>
        </p:nvSpPr>
        <p:spPr bwMode="auto">
          <a:xfrm>
            <a:off x="7924800" y="3849688"/>
            <a:ext cx="16764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5"/>
              </a:rPr>
              <a:t>www.artlex.com</a:t>
            </a:r>
            <a:endParaRPr lang="en-US" altLang="en-US" sz="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057400" y="381000"/>
            <a:ext cx="4495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heritage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mic Sans MS" pitchFamily="66" charset="0"/>
              </a:rPr>
              <a:t>something acquired from the past</a:t>
            </a:r>
          </a:p>
        </p:txBody>
      </p:sp>
      <p:pic>
        <p:nvPicPr>
          <p:cNvPr id="19459" name="Picture 2" descr="http://www.wkiff.com/images/family_t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28575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http://treeful.com/FamilyTree/images/famil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2857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2057400" y="381000"/>
            <a:ext cx="449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homeland</a:t>
            </a:r>
          </a:p>
        </p:txBody>
      </p:sp>
      <p:pic>
        <p:nvPicPr>
          <p:cNvPr id="21507" name="Picture 2" descr="http://www.mapsofworld.com/images/world-continents-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3800" y="1117600"/>
            <a:ext cx="622300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533400" y="5486400"/>
            <a:ext cx="792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itchFamily="66" charset="0"/>
              </a:rPr>
              <a:t>land where a person was born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457200" y="381000"/>
            <a:ext cx="830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hydroelectric power</a:t>
            </a:r>
          </a:p>
        </p:txBody>
      </p:sp>
      <p:pic>
        <p:nvPicPr>
          <p:cNvPr id="2355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2925" y="1219200"/>
            <a:ext cx="57308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914400" y="5105400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production of electricity by waterpower</a:t>
            </a:r>
            <a:endParaRPr lang="en-US" altLang="en-US" sz="2800">
              <a:latin typeface="Comic Sans MS" pitchFamily="66" charset="0"/>
            </a:endParaRP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7772400" y="4495800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3"/>
              </a:rPr>
              <a:t>www.houghton-international.com</a:t>
            </a:r>
            <a:endParaRPr lang="en-US" altLang="en-US" sz="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057400" y="381000"/>
            <a:ext cx="449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immigrant</a:t>
            </a:r>
          </a:p>
        </p:txBody>
      </p:sp>
      <p:pic>
        <p:nvPicPr>
          <p:cNvPr id="24579" name="Picture 5" descr="http://www.sbschools.org/schools/bc/mediacenter/immigration/images/immigra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47625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609600" y="5334000"/>
            <a:ext cx="7620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itchFamily="66" charset="0"/>
              </a:rPr>
              <a:t>a person who comes to a country to live there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1000" y="457200"/>
            <a:ext cx="830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inventor</a:t>
            </a:r>
          </a:p>
        </p:txBody>
      </p:sp>
      <p:pic>
        <p:nvPicPr>
          <p:cNvPr id="2662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1938" y="1173163"/>
            <a:ext cx="593090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838200" y="4953000"/>
            <a:ext cx="7315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7239000" y="44164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862013" y="5491163"/>
            <a:ext cx="746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a person who thinks up something new</a:t>
            </a:r>
            <a:endParaRPr lang="en-US" altLang="en-US" sz="2800">
              <a:latin typeface="Comic Sans MS" pitchFamily="66" charset="0"/>
            </a:endParaRP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7620000" y="4784725"/>
            <a:ext cx="106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3"/>
              </a:rPr>
              <a:t>www.futuristspeaker.com</a:t>
            </a:r>
            <a:endParaRPr lang="en-US" altLang="en-US" sz="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1371600" y="381000"/>
            <a:ext cx="601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lock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6934200" y="4648200"/>
            <a:ext cx="1730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hlinkClick r:id="rId3"/>
              </a:rPr>
              <a:t>http://www.eriecanal.org/locks.html</a:t>
            </a:r>
            <a:endParaRPr lang="en-US" altLang="en-US" sz="800"/>
          </a:p>
        </p:txBody>
      </p:sp>
      <p:pic>
        <p:nvPicPr>
          <p:cNvPr id="27652" name="Picture 4" descr="Entering the L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6588"/>
            <a:ext cx="36210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Entering the L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14500"/>
            <a:ext cx="33147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1"/>
          <p:cNvSpPr txBox="1">
            <a:spLocks noChangeArrowheads="1"/>
          </p:cNvSpPr>
          <p:nvPr/>
        </p:nvSpPr>
        <p:spPr bwMode="auto">
          <a:xfrm>
            <a:off x="685800" y="5029200"/>
            <a:ext cx="7315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an enclosure in a canal, with watertight gates at each end. Used for raising or lowering boats from one level to another by filling or draining the water in the enclosure </a:t>
            </a: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2057400" y="381000"/>
            <a:ext cx="449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locomotive</a:t>
            </a:r>
          </a:p>
        </p:txBody>
      </p:sp>
      <p:pic>
        <p:nvPicPr>
          <p:cNvPr id="29699" name="Picture 4" descr="http://en.wikivisual.com/images/d/d8/Steam_Locomot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58674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685800" y="5715000"/>
            <a:ext cx="7696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itchFamily="66" charset="0"/>
              </a:rPr>
              <a:t>a self-propelled engine, running on rails, used to move cars for passengers and freight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609600" y="533400"/>
            <a:ext cx="777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790575" y="530225"/>
            <a:ext cx="762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omic Sans MS" pitchFamily="66" charset="0"/>
              </a:rPr>
              <a:t>agriculture</a:t>
            </a:r>
          </a:p>
        </p:txBody>
      </p:sp>
      <p:pic>
        <p:nvPicPr>
          <p:cNvPr id="512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0600" y="1325563"/>
            <a:ext cx="4638675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7086600" y="4572000"/>
            <a:ext cx="1676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3"/>
              </a:rPr>
              <a:t>www.pvwma.dst.ca.us</a:t>
            </a:r>
            <a:endParaRPr lang="en-US" altLang="en-US" sz="800">
              <a:latin typeface="Arial" charset="0"/>
            </a:endParaRPr>
          </a:p>
        </p:txBody>
      </p:sp>
      <p:sp>
        <p:nvSpPr>
          <p:cNvPr id="5126" name="TextBox 3"/>
          <p:cNvSpPr txBox="1">
            <a:spLocks noChangeArrowheads="1"/>
          </p:cNvSpPr>
          <p:nvPr/>
        </p:nvSpPr>
        <p:spPr bwMode="auto">
          <a:xfrm>
            <a:off x="609600" y="5105400"/>
            <a:ext cx="807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the science or occupation of cultivating the soil, producing crops, and raising livestock</a:t>
            </a: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latin typeface="Comic Sans MS" pitchFamily="66" charset="0"/>
              </a:rPr>
              <a:t>lumbering</a:t>
            </a:r>
          </a:p>
        </p:txBody>
      </p:sp>
      <p:pic>
        <p:nvPicPr>
          <p:cNvPr id="3174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0875" y="1255713"/>
            <a:ext cx="2905125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6324600" y="5181600"/>
            <a:ext cx="2133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3"/>
              </a:rPr>
              <a:t>chestofbooks.com</a:t>
            </a:r>
            <a:endParaRPr lang="en-US" altLang="en-US" sz="800">
              <a:latin typeface="Arial" charset="0"/>
            </a:endParaRPr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457200" y="5638800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the business of cutting down trees for wood products</a:t>
            </a: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latin typeface="Comic Sans MS" pitchFamily="66" charset="0"/>
              </a:rPr>
              <a:t>manufacturing</a:t>
            </a:r>
          </a:p>
        </p:txBody>
      </p:sp>
      <p:pic>
        <p:nvPicPr>
          <p:cNvPr id="3277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8125" y="1301750"/>
            <a:ext cx="588327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7010400" y="4953000"/>
            <a:ext cx="1676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3"/>
              </a:rPr>
              <a:t>www.opeduca.eu</a:t>
            </a:r>
            <a:endParaRPr lang="en-US" altLang="en-US" sz="800">
              <a:latin typeface="Arial" charset="0"/>
            </a:endParaRPr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304800" y="5334000"/>
            <a:ext cx="8534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to make something from raw materials by hand or by machinery</a:t>
            </a: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mill</a:t>
            </a:r>
          </a:p>
        </p:txBody>
      </p:sp>
      <p:pic>
        <p:nvPicPr>
          <p:cNvPr id="3379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6413" y="971550"/>
            <a:ext cx="3430587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6781800" y="5181600"/>
            <a:ext cx="2057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4"/>
              </a:rPr>
              <a:t>en.wikipedia.org</a:t>
            </a:r>
            <a:endParaRPr lang="en-US" altLang="en-US" sz="800">
              <a:latin typeface="Arial" charset="0"/>
            </a:endParaRPr>
          </a:p>
        </p:txBody>
      </p:sp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914400" y="5788025"/>
            <a:ext cx="754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a building with machinery for grinding grain into flour</a:t>
            </a: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latin typeface="Comic Sans MS" pitchFamily="66" charset="0"/>
              </a:rPr>
              <a:t>mining</a:t>
            </a:r>
          </a:p>
        </p:txBody>
      </p:sp>
      <p:pic>
        <p:nvPicPr>
          <p:cNvPr id="3584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3538" y="1209675"/>
            <a:ext cx="58769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7772400" y="4953000"/>
            <a:ext cx="1143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3"/>
              </a:rPr>
              <a:t>www.miningiq.com</a:t>
            </a:r>
            <a:endParaRPr lang="en-US" altLang="en-US" sz="800">
              <a:latin typeface="Arial" charset="0"/>
            </a:endParaRP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457200" y="5334000"/>
            <a:ext cx="84804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the process or business of removing ore or minerals (like coal or iron) from under the ground</a:t>
            </a: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packet boat</a:t>
            </a:r>
          </a:p>
        </p:txBody>
      </p:sp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914400" y="5334000"/>
            <a:ext cx="7467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itchFamily="66" charset="0"/>
              </a:rPr>
              <a:t>a special boat designed to carry passengers instead of cargo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914400" y="1295400"/>
            <a:ext cx="7696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3686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81075"/>
            <a:ext cx="5691188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Box 7"/>
          <p:cNvSpPr txBox="1">
            <a:spLocks noChangeArrowheads="1"/>
          </p:cNvSpPr>
          <p:nvPr/>
        </p:nvSpPr>
        <p:spPr bwMode="auto">
          <a:xfrm>
            <a:off x="7315200" y="4724400"/>
            <a:ext cx="1600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4"/>
              </a:rPr>
              <a:t>www.flickr.com</a:t>
            </a:r>
            <a:endParaRPr lang="en-US" altLang="en-US" sz="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passage</a:t>
            </a:r>
          </a:p>
        </p:txBody>
      </p:sp>
      <p:pic>
        <p:nvPicPr>
          <p:cNvPr id="38915" name="Picture 2" descr="http://avenue.org/canalbasinsquare/1f7909f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5400"/>
            <a:ext cx="38100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1"/>
          <p:cNvSpPr txBox="1">
            <a:spLocks noChangeArrowheads="1"/>
          </p:cNvSpPr>
          <p:nvPr/>
        </p:nvSpPr>
        <p:spPr bwMode="auto">
          <a:xfrm>
            <a:off x="533400" y="5562600"/>
            <a:ext cx="8001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itchFamily="66" charset="0"/>
              </a:rPr>
              <a:t>a right to travel as a passenger on a boat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port</a:t>
            </a:r>
          </a:p>
        </p:txBody>
      </p:sp>
      <p:pic>
        <p:nvPicPr>
          <p:cNvPr id="40963" name="Picture 2" descr="http://www.tuvaluislands.com/features/GriffithReview2007/SEAFrameMonitorNivaga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7838" y="1295400"/>
            <a:ext cx="53467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1"/>
          <p:cNvSpPr txBox="1">
            <a:spLocks noChangeArrowheads="1"/>
          </p:cNvSpPr>
          <p:nvPr/>
        </p:nvSpPr>
        <p:spPr bwMode="auto">
          <a:xfrm>
            <a:off x="838200" y="5638800"/>
            <a:ext cx="7391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itchFamily="66" charset="0"/>
              </a:rPr>
              <a:t>a harbor town or city where ships load or unload cargo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latin typeface="Comic Sans MS" pitchFamily="66" charset="0"/>
              </a:rPr>
              <a:t>port</a:t>
            </a:r>
          </a:p>
        </p:txBody>
      </p:sp>
      <p:pic>
        <p:nvPicPr>
          <p:cNvPr id="430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417638"/>
            <a:ext cx="5819775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6553200" y="4648200"/>
            <a:ext cx="2286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3"/>
              </a:rPr>
              <a:t>www.cubscoutpack788.org</a:t>
            </a:r>
            <a:endParaRPr lang="en-US" altLang="en-US" sz="800">
              <a:latin typeface="Arial" charset="0"/>
            </a:endParaRPr>
          </a:p>
        </p:txBody>
      </p:sp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457200" y="5181600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a harbor town or city where ships load or unload cargo</a:t>
            </a: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raw materials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Comic Sans MS" pitchFamily="66" charset="0"/>
            </a:endParaRPr>
          </a:p>
        </p:txBody>
      </p:sp>
      <p:pic>
        <p:nvPicPr>
          <p:cNvPr id="44035" name="Picture 2" descr="http://www.organicbuilding.co.nz/organic/images/image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143000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1"/>
          <p:cNvSpPr txBox="1">
            <a:spLocks noChangeArrowheads="1"/>
          </p:cNvSpPr>
          <p:nvPr/>
        </p:nvSpPr>
        <p:spPr bwMode="auto">
          <a:xfrm>
            <a:off x="609600" y="5105400"/>
            <a:ext cx="7543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itchFamily="66" charset="0"/>
              </a:rPr>
              <a:t>natural or unprocessed minerals or plants from which useful products are manufactured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latin typeface="Comic Sans MS" pitchFamily="66" charset="0"/>
              </a:rPr>
              <a:t>shirtwaist</a:t>
            </a:r>
          </a:p>
        </p:txBody>
      </p:sp>
      <p:pic>
        <p:nvPicPr>
          <p:cNvPr id="4608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4648200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7"/>
          <p:cNvSpPr txBox="1">
            <a:spLocks noChangeArrowheads="1"/>
          </p:cNvSpPr>
          <p:nvPr/>
        </p:nvSpPr>
        <p:spPr bwMode="auto">
          <a:xfrm>
            <a:off x="7239000" y="4953000"/>
            <a:ext cx="1676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3"/>
              </a:rPr>
              <a:t>vintageephemera.blogspot.com</a:t>
            </a:r>
            <a:endParaRPr lang="en-US" altLang="en-US" sz="800">
              <a:latin typeface="Arial" charset="0"/>
            </a:endParaRPr>
          </a:p>
        </p:txBody>
      </p:sp>
      <p:sp>
        <p:nvSpPr>
          <p:cNvPr id="46085" name="TextBox 8"/>
          <p:cNvSpPr txBox="1">
            <a:spLocks noChangeArrowheads="1"/>
          </p:cNvSpPr>
          <p:nvPr/>
        </p:nvSpPr>
        <p:spPr bwMode="auto">
          <a:xfrm>
            <a:off x="685800" y="5410200"/>
            <a:ext cx="7848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a dress or blouse for women with details copied from men's shirts</a:t>
            </a: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2324100" y="381000"/>
            <a:ext cx="449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canal</a:t>
            </a:r>
          </a:p>
        </p:txBody>
      </p:sp>
      <p:pic>
        <p:nvPicPr>
          <p:cNvPr id="6147" name="Picture 5" descr="C:\Documents and Settings\loaner\Local Settings\Temporary Internet Files\Content.IE5\Q3SM4UDM\MPj0436465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59436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533400" y="5715000"/>
            <a:ext cx="7924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itchFamily="66" charset="0"/>
              </a:rPr>
              <a:t>a man made inland waterway built for transportation or irrigation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steam engine</a:t>
            </a:r>
          </a:p>
        </p:txBody>
      </p:sp>
      <p:pic>
        <p:nvPicPr>
          <p:cNvPr id="47107" name="Picture 2" descr="http://www.bridgeporttxhistorical.org/Images/Rock%20Island%20RR/Steam%20Eng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49338"/>
            <a:ext cx="47244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Box 1"/>
          <p:cNvSpPr txBox="1">
            <a:spLocks noChangeArrowheads="1"/>
          </p:cNvSpPr>
          <p:nvPr/>
        </p:nvSpPr>
        <p:spPr bwMode="auto">
          <a:xfrm>
            <a:off x="1295400" y="5715000"/>
            <a:ext cx="6858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itchFamily="66" charset="0"/>
              </a:rPr>
              <a:t>an engine driven or worked by steam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suffrage</a:t>
            </a:r>
          </a:p>
        </p:txBody>
      </p:sp>
      <p:pic>
        <p:nvPicPr>
          <p:cNvPr id="49155" name="Picture 2" descr="http://womenshistory.about.com/library/graphics/suffrage_banners_19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23975"/>
            <a:ext cx="3014663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http://upload.wikimedia.org/wikipedia/commons/thumb/1/1e/Woman_suffrage_headquarters_Cleveland.jpg/747px-Woman_suffrage_headquarters_Clevela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9700" y="1344613"/>
            <a:ext cx="5181600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Box 1"/>
          <p:cNvSpPr txBox="1">
            <a:spLocks noChangeArrowheads="1"/>
          </p:cNvSpPr>
          <p:nvPr/>
        </p:nvSpPr>
        <p:spPr bwMode="auto">
          <a:xfrm>
            <a:off x="533400" y="5791200"/>
            <a:ext cx="792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itchFamily="66" charset="0"/>
              </a:rPr>
              <a:t>the right to vote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latin typeface="Comic Sans MS" pitchFamily="66" charset="0"/>
              </a:rPr>
              <a:t>suspension bridge</a:t>
            </a:r>
          </a:p>
        </p:txBody>
      </p:sp>
      <p:pic>
        <p:nvPicPr>
          <p:cNvPr id="5120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17638"/>
            <a:ext cx="5410200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Box 7"/>
          <p:cNvSpPr txBox="1">
            <a:spLocks noChangeArrowheads="1"/>
          </p:cNvSpPr>
          <p:nvPr/>
        </p:nvSpPr>
        <p:spPr bwMode="auto">
          <a:xfrm>
            <a:off x="7315200" y="4572000"/>
            <a:ext cx="1600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3"/>
              </a:rPr>
              <a:t>www.walterdirks.com</a:t>
            </a:r>
            <a:endParaRPr lang="en-US" altLang="en-US" sz="800">
              <a:latin typeface="Arial" charset="0"/>
            </a:endParaRPr>
          </a:p>
        </p:txBody>
      </p:sp>
      <p:sp>
        <p:nvSpPr>
          <p:cNvPr id="51205" name="TextBox 8"/>
          <p:cNvSpPr txBox="1">
            <a:spLocks noChangeArrowheads="1"/>
          </p:cNvSpPr>
          <p:nvPr/>
        </p:nvSpPr>
        <p:spPr bwMode="auto">
          <a:xfrm>
            <a:off x="609600" y="4953000"/>
            <a:ext cx="8077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a bridge that has its roadway suspended from two or more cables usually passing over towers and strongly anchored at the ends</a:t>
            </a: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technology</a:t>
            </a:r>
          </a:p>
        </p:txBody>
      </p:sp>
      <p:pic>
        <p:nvPicPr>
          <p:cNvPr id="52227" name="Picture 4" descr="http://www.tseed.com/content/services/it_support/img_comput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0" y="1339850"/>
            <a:ext cx="36195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6" descr="http://images.apple.com/quicktime/qtv/specialevent0907/images/ipods_special_event_200709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27338"/>
            <a:ext cx="3505200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8" descr="C:\Documents and Settings\loaner\Local Settings\Temporary Internet Files\Content.IE5\D6TOP7DK\MCj0348955000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90600"/>
            <a:ext cx="12668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Box 1"/>
          <p:cNvSpPr txBox="1">
            <a:spLocks noChangeArrowheads="1"/>
          </p:cNvSpPr>
          <p:nvPr/>
        </p:nvSpPr>
        <p:spPr bwMode="auto">
          <a:xfrm>
            <a:off x="762000" y="5494338"/>
            <a:ext cx="7467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itchFamily="66" charset="0"/>
              </a:rPr>
              <a:t>the use of science in solving problems</a:t>
            </a:r>
            <a:r>
              <a:rPr lang="en-US" altLang="en-US" sz="2400">
                <a:latin typeface="Arial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toll</a:t>
            </a:r>
          </a:p>
        </p:txBody>
      </p:sp>
      <p:pic>
        <p:nvPicPr>
          <p:cNvPr id="5427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1525" y="1012825"/>
            <a:ext cx="5029200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Box 2"/>
          <p:cNvSpPr txBox="1">
            <a:spLocks noChangeArrowheads="1"/>
          </p:cNvSpPr>
          <p:nvPr/>
        </p:nvSpPr>
        <p:spPr bwMode="auto">
          <a:xfrm>
            <a:off x="441325" y="5476875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a fee people pay to use a canal, bridge, or road</a:t>
            </a:r>
            <a:endParaRPr lang="en-US" altLang="en-US" sz="2800">
              <a:latin typeface="Comic Sans MS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itchFamily="66" charset="0"/>
            </a:endParaRPr>
          </a:p>
        </p:txBody>
      </p:sp>
      <p:sp>
        <p:nvSpPr>
          <p:cNvPr id="54277" name="TextBox 3"/>
          <p:cNvSpPr txBox="1">
            <a:spLocks noChangeArrowheads="1"/>
          </p:cNvSpPr>
          <p:nvPr/>
        </p:nvSpPr>
        <p:spPr bwMode="auto">
          <a:xfrm>
            <a:off x="7239000" y="4495800"/>
            <a:ext cx="1676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4"/>
              </a:rPr>
              <a:t>rensselaerplateaulife.blogspot.com</a:t>
            </a:r>
            <a:endParaRPr lang="en-US" altLang="en-US" sz="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trade</a:t>
            </a:r>
          </a:p>
        </p:txBody>
      </p:sp>
      <p:pic>
        <p:nvPicPr>
          <p:cNvPr id="56323" name="Picture 2" descr="http://www.mce.k12tn.net/indians/blueprint/tra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46672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Box 1"/>
          <p:cNvSpPr txBox="1">
            <a:spLocks noChangeArrowheads="1"/>
          </p:cNvSpPr>
          <p:nvPr/>
        </p:nvSpPr>
        <p:spPr bwMode="auto">
          <a:xfrm>
            <a:off x="762000" y="5715000"/>
            <a:ext cx="7696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itchFamily="66" charset="0"/>
              </a:rPr>
              <a:t>the buying, selling, or exchange of goods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transportation</a:t>
            </a:r>
          </a:p>
        </p:txBody>
      </p:sp>
      <p:pic>
        <p:nvPicPr>
          <p:cNvPr id="58371" name="Picture 2" descr="http://www.vancouver2010.com/images/misc/transportation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84538"/>
            <a:ext cx="28956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 descr="http://www.pewclimate.org/docUploads/images/airplane-takeoff%202.pre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2850"/>
            <a:ext cx="28956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6" descr="http://www.favoritetransport.com/includes/images/Toyota_Matrix/ToyotaMatrixinde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2850"/>
            <a:ext cx="289560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8" descr="Cruise Shi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2800" y="3657600"/>
            <a:ext cx="31242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TextBox 1"/>
          <p:cNvSpPr txBox="1">
            <a:spLocks noChangeArrowheads="1"/>
          </p:cNvSpPr>
          <p:nvPr/>
        </p:nvSpPr>
        <p:spPr bwMode="auto">
          <a:xfrm>
            <a:off x="457200" y="5867400"/>
            <a:ext cx="8001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itchFamily="66" charset="0"/>
              </a:rPr>
              <a:t>the moving of goods or people from one place to another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"/>
          <p:cNvSpPr txBox="1">
            <a:spLocks noChangeArrowheads="1"/>
          </p:cNvSpPr>
          <p:nvPr/>
        </p:nvSpPr>
        <p:spPr bwMode="auto">
          <a:xfrm>
            <a:off x="1676400" y="304800"/>
            <a:ext cx="586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working conditions</a:t>
            </a:r>
          </a:p>
        </p:txBody>
      </p:sp>
      <p:pic>
        <p:nvPicPr>
          <p:cNvPr id="60419" name="Picture 2" descr="http://www.treehugger.com/sweatsh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143000"/>
            <a:ext cx="44577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Box 1"/>
          <p:cNvSpPr txBox="1">
            <a:spLocks noChangeArrowheads="1"/>
          </p:cNvSpPr>
          <p:nvPr/>
        </p:nvSpPr>
        <p:spPr bwMode="auto">
          <a:xfrm>
            <a:off x="457200" y="4724400"/>
            <a:ext cx="8153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itchFamily="66" charset="0"/>
              </a:rPr>
              <a:t>low pay, long hours, and dangerous physical environment in the factories and mines for workers during the Industrial Revolution</a:t>
            </a:r>
            <a:endParaRPr lang="en-US" altLang="en-US" sz="240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http://www.dwd.state.wi.us/dwd/dwdhistory/images/child_labor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09800"/>
            <a:ext cx="3586163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2057400" y="381000"/>
            <a:ext cx="449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child labor</a:t>
            </a:r>
          </a:p>
        </p:txBody>
      </p:sp>
      <p:pic>
        <p:nvPicPr>
          <p:cNvPr id="8196" name="Picture 4" descr="http://mises.org/images4/ChildLab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7613"/>
            <a:ext cx="23812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Children cotton pick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40000"/>
            <a:ext cx="32385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1"/>
          <p:cNvSpPr txBox="1">
            <a:spLocks noChangeArrowheads="1"/>
          </p:cNvSpPr>
          <p:nvPr/>
        </p:nvSpPr>
        <p:spPr bwMode="auto">
          <a:xfrm>
            <a:off x="533400" y="5029200"/>
            <a:ext cx="8001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itchFamily="66" charset="0"/>
              </a:rPr>
              <a:t>young children who worked in factories or mines beginning as young as 5 years old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381000" y="533400"/>
            <a:ext cx="830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canal</a:t>
            </a:r>
          </a:p>
        </p:txBody>
      </p:sp>
      <p:pic>
        <p:nvPicPr>
          <p:cNvPr id="1024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270000"/>
            <a:ext cx="6283325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7543800" y="5014913"/>
            <a:ext cx="1219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3"/>
              </a:rPr>
              <a:t>www.eriecanal.org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381000" y="5486400"/>
            <a:ext cx="8153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an inland waterway built for transportation or irrigation</a:t>
            </a: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457200" y="304800"/>
            <a:ext cx="845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dam</a:t>
            </a:r>
          </a:p>
        </p:txBody>
      </p:sp>
      <p:pic>
        <p:nvPicPr>
          <p:cNvPr id="1126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638" y="1143000"/>
            <a:ext cx="7040562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7010400" y="5105400"/>
            <a:ext cx="1905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3"/>
              </a:rPr>
              <a:t>www.hiking.ohiotrail.com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838200" y="5486400"/>
            <a:ext cx="777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a barrier preventing the flow of water</a:t>
            </a: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533400" y="533400"/>
            <a:ext cx="807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electricity</a:t>
            </a:r>
          </a:p>
        </p:txBody>
      </p:sp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381000" y="5410200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a form of energy that can be artificially produced </a:t>
            </a:r>
            <a:endParaRPr lang="en-US" altLang="en-US" sz="2800">
              <a:latin typeface="Comic Sans MS" pitchFamily="66" charset="0"/>
            </a:endParaRPr>
          </a:p>
        </p:txBody>
      </p:sp>
      <p:pic>
        <p:nvPicPr>
          <p:cNvPr id="1229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70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6858000" y="4419600"/>
            <a:ext cx="198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3"/>
              </a:rPr>
              <a:t>emp.lbl.gov</a:t>
            </a:r>
            <a:endParaRPr lang="en-US" altLang="en-US" sz="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609600" y="533400"/>
            <a:ext cx="815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>
              <a:latin typeface="Comic Sans MS" pitchFamily="66" charset="0"/>
            </a:endParaRPr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457200" y="304800"/>
            <a:ext cx="830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entrepreneur</a:t>
            </a:r>
          </a:p>
        </p:txBody>
      </p:sp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457200" y="2298700"/>
            <a:ext cx="7848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3317" name="TextBox 11"/>
          <p:cNvSpPr txBox="1">
            <a:spLocks noChangeArrowheads="1"/>
          </p:cNvSpPr>
          <p:nvPr/>
        </p:nvSpPr>
        <p:spPr bwMode="auto">
          <a:xfrm>
            <a:off x="609600" y="5334000"/>
            <a:ext cx="8001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one who organizes, manages, and takes on the risks of a business </a:t>
            </a:r>
            <a:endParaRPr lang="en-US" altLang="en-US" sz="2800">
              <a:latin typeface="Comic Sans MS" pitchFamily="66" charset="0"/>
            </a:endParaRPr>
          </a:p>
        </p:txBody>
      </p:sp>
      <p:pic>
        <p:nvPicPr>
          <p:cNvPr id="13318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3300" y="1054100"/>
            <a:ext cx="44958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16"/>
          <p:cNvSpPr txBox="1">
            <a:spLocks noChangeArrowheads="1"/>
          </p:cNvSpPr>
          <p:nvPr/>
        </p:nvSpPr>
        <p:spPr bwMode="auto">
          <a:xfrm>
            <a:off x="633413" y="1733550"/>
            <a:ext cx="7848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3320" name="TextBox 17"/>
          <p:cNvSpPr txBox="1">
            <a:spLocks noChangeArrowheads="1"/>
          </p:cNvSpPr>
          <p:nvPr/>
        </p:nvSpPr>
        <p:spPr bwMode="auto">
          <a:xfrm>
            <a:off x="6858000" y="4953000"/>
            <a:ext cx="1905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3"/>
              </a:rPr>
              <a:t>www.james-caan.com</a:t>
            </a:r>
            <a:endParaRPr lang="en-US" altLang="en-US" sz="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057400" y="381000"/>
            <a:ext cx="449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factory</a:t>
            </a:r>
          </a:p>
        </p:txBody>
      </p:sp>
      <p:pic>
        <p:nvPicPr>
          <p:cNvPr id="14339" name="Picture 4" descr="factories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46482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533400" y="5562600"/>
            <a:ext cx="8001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itchFamily="66" charset="0"/>
              </a:rPr>
              <a:t>a building or set of buildings equipped for manufacturing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353</TotalTime>
  <Words>515</Words>
  <Application>Microsoft Office PowerPoint</Application>
  <PresentationFormat>On-screen Show (4:3)</PresentationFormat>
  <Paragraphs>97</Paragraphs>
  <Slides>37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finance</vt:lpstr>
      <vt:lpstr>Great Migration</vt:lpstr>
      <vt:lpstr>Harlem Renaissance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lumbering</vt:lpstr>
      <vt:lpstr>manufacturing</vt:lpstr>
      <vt:lpstr>Slide 22</vt:lpstr>
      <vt:lpstr>mining</vt:lpstr>
      <vt:lpstr>Slide 24</vt:lpstr>
      <vt:lpstr>Slide 25</vt:lpstr>
      <vt:lpstr>Slide 26</vt:lpstr>
      <vt:lpstr>port</vt:lpstr>
      <vt:lpstr>Slide 28</vt:lpstr>
      <vt:lpstr>shirtwaist</vt:lpstr>
      <vt:lpstr>Slide 30</vt:lpstr>
      <vt:lpstr>Slide 31</vt:lpstr>
      <vt:lpstr>suspension bridge</vt:lpstr>
      <vt:lpstr>Slide 33</vt:lpstr>
      <vt:lpstr>Slide 34</vt:lpstr>
      <vt:lpstr>Slide 35</vt:lpstr>
      <vt:lpstr>Slide 36</vt:lpstr>
      <vt:lpstr>Slide 37</vt:lpstr>
    </vt:vector>
  </TitlesOfParts>
  <Company>Putnam / No. Westchester BOCES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loaner</dc:creator>
  <cp:lastModifiedBy>witech</cp:lastModifiedBy>
  <cp:revision>51</cp:revision>
  <dcterms:created xsi:type="dcterms:W3CDTF">2008-05-30T14:50:31Z</dcterms:created>
  <dcterms:modified xsi:type="dcterms:W3CDTF">2015-09-10T20:02:23Z</dcterms:modified>
</cp:coreProperties>
</file>